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0" r:id="rId1"/>
  </p:sldMasterIdLst>
  <p:notesMasterIdLst>
    <p:notesMasterId r:id="rId24"/>
  </p:notesMasterIdLst>
  <p:handoutMasterIdLst>
    <p:handoutMasterId r:id="rId25"/>
  </p:handoutMasterIdLst>
  <p:sldIdLst>
    <p:sldId id="346" r:id="rId2"/>
    <p:sldId id="330" r:id="rId3"/>
    <p:sldId id="333" r:id="rId4"/>
    <p:sldId id="317" r:id="rId5"/>
    <p:sldId id="332" r:id="rId6"/>
    <p:sldId id="345" r:id="rId7"/>
    <p:sldId id="335" r:id="rId8"/>
    <p:sldId id="328" r:id="rId9"/>
    <p:sldId id="347" r:id="rId10"/>
    <p:sldId id="336" r:id="rId11"/>
    <p:sldId id="334" r:id="rId12"/>
    <p:sldId id="337" r:id="rId13"/>
    <p:sldId id="348" r:id="rId14"/>
    <p:sldId id="354" r:id="rId15"/>
    <p:sldId id="339" r:id="rId16"/>
    <p:sldId id="349" r:id="rId17"/>
    <p:sldId id="352" r:id="rId18"/>
    <p:sldId id="341" r:id="rId19"/>
    <p:sldId id="353" r:id="rId20"/>
    <p:sldId id="325" r:id="rId21"/>
    <p:sldId id="286" r:id="rId22"/>
    <p:sldId id="306" r:id="rId23"/>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autoAdjust="0"/>
  </p:normalViewPr>
  <p:slideViewPr>
    <p:cSldViewPr snapToGrid="0">
      <p:cViewPr varScale="1">
        <p:scale>
          <a:sx n="70" d="100"/>
          <a:sy n="70" d="100"/>
        </p:scale>
        <p:origin x="738" y="66"/>
      </p:cViewPr>
      <p:guideLst>
        <p:guide orient="horz" pos="2160"/>
        <p:guide pos="3840"/>
      </p:guideLst>
    </p:cSldViewPr>
  </p:slideViewPr>
  <p:outlineViewPr>
    <p:cViewPr>
      <p:scale>
        <a:sx n="33" d="100"/>
        <a:sy n="33" d="100"/>
      </p:scale>
      <p:origin x="0" y="-12804"/>
    </p:cViewPr>
  </p:outlineViewPr>
  <p:notesTextViewPr>
    <p:cViewPr>
      <p:scale>
        <a:sx n="1" d="1"/>
        <a:sy n="1" d="1"/>
      </p:scale>
      <p:origin x="0" y="0"/>
    </p:cViewPr>
  </p:notesTextViewPr>
  <p:sorterViewPr>
    <p:cViewPr>
      <p:scale>
        <a:sx n="100" d="100"/>
        <a:sy n="100" d="100"/>
      </p:scale>
      <p:origin x="0" y="-1308"/>
    </p:cViewPr>
  </p:sorterViewPr>
  <p:notesViewPr>
    <p:cSldViewPr snapToGrid="0">
      <p:cViewPr varScale="1">
        <p:scale>
          <a:sx n="75" d="100"/>
          <a:sy n="75" d="100"/>
        </p:scale>
        <p:origin x="189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3927328838189607"/>
          <c:y val="2.3273274236320491E-2"/>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割引率による集客数の違い</c:v>
                </c:pt>
              </c:strCache>
            </c:strRef>
          </c:tx>
          <c:spPr>
            <a:solidFill>
              <a:schemeClr val="accent1"/>
            </a:solidFill>
            <a:ln w="19050">
              <a:solidFill>
                <a:schemeClr val="lt1"/>
              </a:solidFill>
            </a:ln>
            <a:effectLst/>
          </c:spPr>
          <c:invertIfNegative val="0"/>
          <c:dLbls>
            <c:dLbl>
              <c:idx val="0"/>
              <c:layout/>
              <c:tx>
                <c:rich>
                  <a:bodyPr/>
                  <a:lstStyle/>
                  <a:p>
                    <a:fld id="{16CDD957-2A35-4C12-873A-B7EEA0448194}" type="VALUE">
                      <a:rPr lang="en-US" altLang="ja-JP" smtClean="0"/>
                      <a:pPr/>
                      <a:t>[値]</a:t>
                    </a:fld>
                    <a:r>
                      <a:rPr lang="ja-JP" altLang="en-US" smtClean="0"/>
                      <a:t>人</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1"/>
              <c:layout>
                <c:manualLayout>
                  <c:x val="1.1731763481736138E-2"/>
                  <c:y val="2.3273274236320493E-3"/>
                </c:manualLayout>
              </c:layout>
              <c:tx>
                <c:rich>
                  <a:bodyPr/>
                  <a:lstStyle/>
                  <a:p>
                    <a:fld id="{73B4EACE-4133-424A-A636-6E3B313A40C3}" type="VALUE">
                      <a:rPr lang="en-US" altLang="ja-JP" smtClean="0"/>
                      <a:pPr/>
                      <a:t>[値]</a:t>
                    </a:fld>
                    <a:r>
                      <a:rPr lang="ja-JP" altLang="en-US" dirty="0" smtClean="0"/>
                      <a:t>人</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2"/>
              <c:layout/>
              <c:tx>
                <c:rich>
                  <a:bodyPr/>
                  <a:lstStyle/>
                  <a:p>
                    <a:fld id="{73B13797-9229-4300-A344-69EBA3CC1D19}" type="VALUE">
                      <a:rPr lang="en-US" altLang="ja-JP" smtClean="0"/>
                      <a:pPr/>
                      <a:t>[値]</a:t>
                    </a:fld>
                    <a:r>
                      <a:rPr lang="ja-JP" altLang="en-US" smtClean="0"/>
                      <a:t>人</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Sheet1!$A$2:$A$4</c:f>
              <c:numCache>
                <c:formatCode>0%</c:formatCode>
                <c:ptCount val="3"/>
                <c:pt idx="0">
                  <c:v>0.1</c:v>
                </c:pt>
                <c:pt idx="1">
                  <c:v>0.2</c:v>
                </c:pt>
                <c:pt idx="2">
                  <c:v>0.5</c:v>
                </c:pt>
              </c:numCache>
            </c:numRef>
          </c:cat>
          <c:val>
            <c:numRef>
              <c:f>Sheet1!$B$2:$B$4</c:f>
              <c:numCache>
                <c:formatCode>General</c:formatCode>
                <c:ptCount val="3"/>
                <c:pt idx="0">
                  <c:v>156</c:v>
                </c:pt>
                <c:pt idx="1">
                  <c:v>171</c:v>
                </c:pt>
                <c:pt idx="2">
                  <c:v>146</c:v>
                </c:pt>
              </c:numCache>
            </c:numRef>
          </c:val>
        </c:ser>
        <c:dLbls>
          <c:dLblPos val="outEnd"/>
          <c:showLegendKey val="0"/>
          <c:showVal val="1"/>
          <c:showCatName val="0"/>
          <c:showSerName val="0"/>
          <c:showPercent val="0"/>
          <c:showBubbleSize val="0"/>
        </c:dLbls>
        <c:gapWidth val="150"/>
        <c:axId val="447609304"/>
        <c:axId val="447608520"/>
      </c:barChart>
      <c:catAx>
        <c:axId val="447609304"/>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crossAx val="447608520"/>
        <c:crosses val="autoZero"/>
        <c:auto val="1"/>
        <c:lblAlgn val="ctr"/>
        <c:lblOffset val="100"/>
        <c:noMultiLvlLbl val="0"/>
      </c:catAx>
      <c:valAx>
        <c:axId val="44760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crossAx val="447609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0D4FA0E2-83A5-4C6B-B96F-08E641F85C42}" type="datetimeFigureOut">
              <a:rPr kumimoji="1" lang="ja-JP" altLang="en-US" smtClean="0"/>
              <a:t>2017/9/14</a:t>
            </a:fld>
            <a:endParaRPr kumimoji="1" lang="ja-JP" altLang="en-US"/>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4B27ED78-2D1A-4A72-BE36-345B7E9AA48A}" type="slidenum">
              <a:rPr kumimoji="1" lang="ja-JP" altLang="en-US" smtClean="0"/>
              <a:t>‹#›</a:t>
            </a:fld>
            <a:endParaRPr kumimoji="1" lang="ja-JP" altLang="en-US"/>
          </a:p>
        </p:txBody>
      </p:sp>
    </p:spTree>
    <p:extLst>
      <p:ext uri="{BB962C8B-B14F-4D97-AF65-F5344CB8AC3E}">
        <p14:creationId xmlns:p14="http://schemas.microsoft.com/office/powerpoint/2010/main" val="111612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C3293BA4-86D1-4DB0-814C-644DF79CDF83}" type="datetimeFigureOut">
              <a:rPr kumimoji="1" lang="ja-JP" altLang="en-US" smtClean="0"/>
              <a:t>2017/9/14</a:t>
            </a:fld>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705737A-7499-4E9A-876A-51EFAC1F8AA4}" type="slidenum">
              <a:rPr kumimoji="1" lang="ja-JP" altLang="en-US" smtClean="0"/>
              <a:t>‹#›</a:t>
            </a:fld>
            <a:endParaRPr kumimoji="1" lang="ja-JP" altLang="en-US" dirty="0"/>
          </a:p>
        </p:txBody>
      </p:sp>
    </p:spTree>
    <p:extLst>
      <p:ext uri="{BB962C8B-B14F-4D97-AF65-F5344CB8AC3E}">
        <p14:creationId xmlns:p14="http://schemas.microsoft.com/office/powerpoint/2010/main" val="38652533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6D67FAA-5F77-4D38-9C71-B866FE7F4CBB}" type="slidenum">
              <a:rPr kumimoji="1" lang="ja-JP" altLang="en-US" smtClean="0"/>
              <a:t>1</a:t>
            </a:fld>
            <a:endParaRPr kumimoji="1" lang="ja-JP" altLang="en-US"/>
          </a:p>
        </p:txBody>
      </p:sp>
    </p:spTree>
    <p:extLst>
      <p:ext uri="{BB962C8B-B14F-4D97-AF65-F5344CB8AC3E}">
        <p14:creationId xmlns:p14="http://schemas.microsoft.com/office/powerpoint/2010/main" val="3825573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コーポレートアプリの代表的な写真を貼る</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2</a:t>
            </a:fld>
            <a:endParaRPr kumimoji="1" lang="ja-JP" altLang="en-US" dirty="0"/>
          </a:p>
        </p:txBody>
      </p:sp>
    </p:spTree>
    <p:extLst>
      <p:ext uri="{BB962C8B-B14F-4D97-AF65-F5344CB8AC3E}">
        <p14:creationId xmlns:p14="http://schemas.microsoft.com/office/powerpoint/2010/main" val="2605250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表は自分らで作る</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4</a:t>
            </a:fld>
            <a:endParaRPr kumimoji="1" lang="ja-JP" altLang="en-US" dirty="0"/>
          </a:p>
        </p:txBody>
      </p:sp>
    </p:spTree>
    <p:extLst>
      <p:ext uri="{BB962C8B-B14F-4D97-AF65-F5344CB8AC3E}">
        <p14:creationId xmlns:p14="http://schemas.microsoft.com/office/powerpoint/2010/main" val="3936154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7</a:t>
            </a:fld>
            <a:endParaRPr kumimoji="1" lang="ja-JP" altLang="en-US" dirty="0"/>
          </a:p>
        </p:txBody>
      </p:sp>
    </p:spTree>
    <p:extLst>
      <p:ext uri="{BB962C8B-B14F-4D97-AF65-F5344CB8AC3E}">
        <p14:creationId xmlns:p14="http://schemas.microsoft.com/office/powerpoint/2010/main" val="3535677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スタバなどのクーポンの事例</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12</a:t>
            </a:fld>
            <a:endParaRPr kumimoji="1" lang="ja-JP" altLang="en-US" dirty="0"/>
          </a:p>
        </p:txBody>
      </p:sp>
    </p:spTree>
    <p:extLst>
      <p:ext uri="{BB962C8B-B14F-4D97-AF65-F5344CB8AC3E}">
        <p14:creationId xmlns:p14="http://schemas.microsoft.com/office/powerpoint/2010/main" val="1888975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紙のクーポンの先行研究</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17</a:t>
            </a:fld>
            <a:endParaRPr kumimoji="1" lang="ja-JP" altLang="en-US" dirty="0"/>
          </a:p>
        </p:txBody>
      </p:sp>
    </p:spTree>
    <p:extLst>
      <p:ext uri="{BB962C8B-B14F-4D97-AF65-F5344CB8AC3E}">
        <p14:creationId xmlns:p14="http://schemas.microsoft.com/office/powerpoint/2010/main" val="50208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紙ではできないこと　論理的に</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19</a:t>
            </a:fld>
            <a:endParaRPr kumimoji="1" lang="ja-JP" altLang="en-US" dirty="0"/>
          </a:p>
        </p:txBody>
      </p:sp>
    </p:spTree>
    <p:extLst>
      <p:ext uri="{BB962C8B-B14F-4D97-AF65-F5344CB8AC3E}">
        <p14:creationId xmlns:p14="http://schemas.microsoft.com/office/powerpoint/2010/main" val="3485793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アプリのクーポンの利用率を上げる方法　紙との比較　紙のクーポンの不足点　ダウンロードしただけの人とクーポンを使った人　紙とアプリの好感度の差</a:t>
            </a:r>
            <a:endParaRPr kumimoji="1" lang="ja-JP" altLang="en-US" dirty="0"/>
          </a:p>
        </p:txBody>
      </p:sp>
      <p:sp>
        <p:nvSpPr>
          <p:cNvPr id="4" name="スライド番号プレースホルダー 3"/>
          <p:cNvSpPr>
            <a:spLocks noGrp="1"/>
          </p:cNvSpPr>
          <p:nvPr>
            <p:ph type="sldNum" sz="quarter" idx="10"/>
          </p:nvPr>
        </p:nvSpPr>
        <p:spPr/>
        <p:txBody>
          <a:bodyPr/>
          <a:lstStyle/>
          <a:p>
            <a:fld id="{D705737A-7499-4E9A-876A-51EFAC1F8AA4}" type="slidenum">
              <a:rPr kumimoji="1" lang="ja-JP" altLang="en-US" smtClean="0"/>
              <a:t>20</a:t>
            </a:fld>
            <a:endParaRPr kumimoji="1" lang="ja-JP" altLang="en-US" dirty="0"/>
          </a:p>
        </p:txBody>
      </p:sp>
    </p:spTree>
    <p:extLst>
      <p:ext uri="{BB962C8B-B14F-4D97-AF65-F5344CB8AC3E}">
        <p14:creationId xmlns:p14="http://schemas.microsoft.com/office/powerpoint/2010/main" val="1766936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DEB82F1-AF13-4F4F-A502-28CE2D27AB85}" type="datetime1">
              <a:rPr kumimoji="1" lang="ja-JP" altLang="en-US" smtClean="0"/>
              <a:t>2017/9/14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898341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11ADC84-70C3-48B0-9771-0FD2D29DCA30}" type="datetime1">
              <a:rPr kumimoji="1" lang="ja-JP" altLang="en-US" smtClean="0"/>
              <a:t>2017/9/14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503356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8B342F9-7191-4C37-9274-ED9AC1F0E49F}" type="datetime1">
              <a:rPr kumimoji="1" lang="ja-JP" altLang="en-US" smtClean="0"/>
              <a:t>2017/9/14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182488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ECDC771-D2CD-4940-BB5B-7DC267A9E615}" type="datetime1">
              <a:rPr kumimoji="1" lang="ja-JP" altLang="en-US" smtClean="0"/>
              <a:t>2017/9/14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600691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98CCA74-4DA2-4741-95E3-BB5E290EA5A1}" type="datetime1">
              <a:rPr kumimoji="1" lang="ja-JP" altLang="en-US" smtClean="0"/>
              <a:t>2017/9/14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226234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50C6CED-325D-473F-968F-A5CF0B2878C3}" type="datetime1">
              <a:rPr kumimoji="1" lang="ja-JP" altLang="en-US" smtClean="0"/>
              <a:t>2017/9/14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1289658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17590ED-2AC7-4829-AE80-AA6D303092C4}" type="datetime1">
              <a:rPr kumimoji="1" lang="ja-JP" altLang="en-US" smtClean="0"/>
              <a:t>2017/9/14</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646508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1459193-C4F0-4436-924E-2F8038F2A7A8}" type="datetime1">
              <a:rPr kumimoji="1" lang="ja-JP" altLang="en-US" smtClean="0"/>
              <a:t>2017/9/14</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508746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332F21F-B9AD-4730-935B-82C91B04BF28}" type="datetime1">
              <a:rPr kumimoji="1" lang="ja-JP" altLang="en-US" smtClean="0"/>
              <a:t>2017/9/14</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806902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B687062-AF51-469F-8D60-F8107EDF93C5}" type="datetime1">
              <a:rPr kumimoji="1" lang="ja-JP" altLang="en-US" smtClean="0"/>
              <a:t>2017/9/14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654320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E6A9443-D414-4D82-9EED-2861F0DFBB11}" type="datetime1">
              <a:rPr kumimoji="1" lang="ja-JP" altLang="en-US" smtClean="0"/>
              <a:t>2017/9/14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3242674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13B904-D07C-4B1A-B377-4149E655CA9C}" type="datetime1">
              <a:rPr kumimoji="1" lang="ja-JP" altLang="en-US" smtClean="0"/>
              <a:t>2017/9/14</a:t>
            </a:fld>
            <a:endParaRPr kumimoji="1" lang="ja-JP" altLang="en-US" dirty="0"/>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BB27D-969F-4748-9981-936C35B41265}" type="slidenum">
              <a:rPr kumimoji="1" lang="ja-JP" altLang="en-US" smtClean="0"/>
              <a:t>‹#›</a:t>
            </a:fld>
            <a:endParaRPr kumimoji="1" lang="ja-JP" altLang="en-US" dirty="0"/>
          </a:p>
        </p:txBody>
      </p:sp>
    </p:spTree>
    <p:extLst>
      <p:ext uri="{BB962C8B-B14F-4D97-AF65-F5344CB8AC3E}">
        <p14:creationId xmlns:p14="http://schemas.microsoft.com/office/powerpoint/2010/main" val="765078103"/>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appcooking.jp/corporate-ap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dirty="0" smtClean="0"/>
              <a:t>コーポレートアプリで変わる消費者行動</a:t>
            </a:r>
            <a:endParaRPr kumimoji="1" lang="ja-JP" altLang="en-US" dirty="0"/>
          </a:p>
        </p:txBody>
      </p:sp>
      <p:sp>
        <p:nvSpPr>
          <p:cNvPr id="3" name="サブタイトル 2"/>
          <p:cNvSpPr>
            <a:spLocks noGrp="1"/>
          </p:cNvSpPr>
          <p:nvPr>
            <p:ph type="subTitle" idx="1"/>
          </p:nvPr>
        </p:nvSpPr>
        <p:spPr/>
        <p:txBody>
          <a:bodyPr/>
          <a:lstStyle/>
          <a:p>
            <a:r>
              <a:rPr lang="ja-JP" altLang="en-US" b="1" dirty="0"/>
              <a:t>拓殖大学　田嶋ゼミナール　Ａ班</a:t>
            </a:r>
            <a:endParaRPr lang="en-US" altLang="ja-JP" b="1" dirty="0"/>
          </a:p>
          <a:p>
            <a:r>
              <a:rPr lang="ja-JP" altLang="en-US" b="1" dirty="0" smtClean="0">
                <a:latin typeface="+mn-ea"/>
              </a:rPr>
              <a:t>齊藤浩祐　田村耀乙　徐雨</a:t>
            </a:r>
            <a:r>
              <a:rPr lang="zh-CN" altLang="en-US" b="1" dirty="0" smtClean="0">
                <a:latin typeface="+mn-ea"/>
              </a:rPr>
              <a:t>婷 </a:t>
            </a:r>
            <a:r>
              <a:rPr lang="ja-JP" altLang="en-US" b="1" dirty="0" smtClean="0">
                <a:latin typeface="+mn-ea"/>
              </a:rPr>
              <a:t>岩間成海</a:t>
            </a:r>
            <a:endParaRPr lang="en-US" altLang="ja-JP" b="1" dirty="0" smtClean="0">
              <a:latin typeface="+mn-ea"/>
            </a:endParaRPr>
          </a:p>
          <a:p>
            <a:endParaRPr kumimoji="1" lang="en-US" altLang="ja-JP" dirty="0" smtClean="0"/>
          </a:p>
        </p:txBody>
      </p:sp>
      <p:sp>
        <p:nvSpPr>
          <p:cNvPr id="4" name="スライド番号プレースホルダー 3"/>
          <p:cNvSpPr>
            <a:spLocks noGrp="1"/>
          </p:cNvSpPr>
          <p:nvPr>
            <p:ph type="sldNum" sz="quarter" idx="12"/>
          </p:nvPr>
        </p:nvSpPr>
        <p:spPr/>
        <p:txBody>
          <a:bodyPr/>
          <a:lstStyle/>
          <a:p>
            <a:fld id="{0C75368D-8675-4855-A650-80FBC9520F83}" type="slidenum">
              <a:rPr kumimoji="1" lang="ja-JP" altLang="en-US" smtClean="0"/>
              <a:t>1</a:t>
            </a:fld>
            <a:endParaRPr kumimoji="1" lang="ja-JP" altLang="en-US"/>
          </a:p>
        </p:txBody>
      </p:sp>
    </p:spTree>
    <p:extLst>
      <p:ext uri="{BB962C8B-B14F-4D97-AF65-F5344CB8AC3E}">
        <p14:creationId xmlns:p14="http://schemas.microsoft.com/office/powerpoint/2010/main" val="3953318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コーポレートアプリの特徴</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4800" dirty="0" smtClean="0"/>
              <a:t>①　プッシュ通知</a:t>
            </a:r>
            <a:endParaRPr kumimoji="1" lang="en-US" altLang="ja-JP" sz="4800" dirty="0" smtClean="0"/>
          </a:p>
          <a:p>
            <a:pPr marL="0" indent="0">
              <a:buNone/>
            </a:pPr>
            <a:r>
              <a:rPr lang="ja-JP" altLang="en-US" sz="4800" dirty="0" smtClean="0"/>
              <a:t>②　</a:t>
            </a:r>
            <a:r>
              <a:rPr lang="ja-JP" altLang="en-US" sz="4800" dirty="0" smtClean="0">
                <a:solidFill>
                  <a:srgbClr val="FF0000"/>
                </a:solidFill>
              </a:rPr>
              <a:t>クーポンの種類の多様化</a:t>
            </a:r>
            <a:endParaRPr kumimoji="1" lang="ja-JP" altLang="en-US" sz="4800" dirty="0">
              <a:solidFill>
                <a:srgbClr val="FF0000"/>
              </a:solidFill>
            </a:endParaRPr>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10</a:t>
            </a:fld>
            <a:endParaRPr kumimoji="1" lang="ja-JP" altLang="en-US" dirty="0"/>
          </a:p>
        </p:txBody>
      </p:sp>
    </p:spTree>
    <p:extLst>
      <p:ext uri="{BB962C8B-B14F-4D97-AF65-F5344CB8AC3E}">
        <p14:creationId xmlns:p14="http://schemas.microsoft.com/office/powerpoint/2010/main" val="947729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現状</a:t>
            </a:r>
            <a:r>
              <a:rPr lang="ja-JP" altLang="en-US" sz="3600" dirty="0"/>
              <a:t>分析</a:t>
            </a:r>
            <a:r>
              <a:rPr kumimoji="1" lang="ja-JP" altLang="en-US" sz="3600" dirty="0" smtClean="0"/>
              <a:t>③　クーポンの種類の多様化</a:t>
            </a:r>
            <a:endParaRPr kumimoji="1" lang="ja-JP" altLang="en-US" sz="3600"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2400" dirty="0" smtClean="0"/>
              <a:t>・使いきりクーポン</a:t>
            </a:r>
            <a:endParaRPr kumimoji="1" lang="en-US" altLang="ja-JP" sz="2400" dirty="0" smtClean="0"/>
          </a:p>
          <a:p>
            <a:pPr marL="0" indent="0">
              <a:buNone/>
            </a:pPr>
            <a:r>
              <a:rPr lang="ja-JP" altLang="en-US" sz="2400" dirty="0" smtClean="0"/>
              <a:t>・期間中何度も使用可能なクーポン</a:t>
            </a:r>
            <a:endParaRPr lang="en-US" altLang="ja-JP" sz="2400" dirty="0" smtClean="0"/>
          </a:p>
          <a:p>
            <a:pPr marL="0" indent="0">
              <a:buNone/>
            </a:pPr>
            <a:r>
              <a:rPr kumimoji="1" lang="ja-JP" altLang="en-US" sz="2400" dirty="0" smtClean="0"/>
              <a:t>・抽選型クーポン</a:t>
            </a:r>
            <a:endParaRPr kumimoji="1" lang="en-US" altLang="ja-JP" sz="2400" dirty="0" smtClean="0"/>
          </a:p>
          <a:p>
            <a:pPr marL="0" indent="0">
              <a:buNone/>
            </a:pPr>
            <a:r>
              <a:rPr lang="ja-JP" altLang="en-US" sz="2400" dirty="0" smtClean="0"/>
              <a:t>・初回特典クーポン</a:t>
            </a:r>
            <a:endParaRPr lang="en-US" altLang="ja-JP" sz="2400" dirty="0" smtClean="0"/>
          </a:p>
          <a:p>
            <a:pPr marL="0" indent="0">
              <a:buNone/>
            </a:pPr>
            <a:r>
              <a:rPr kumimoji="1" lang="ja-JP" altLang="en-US" sz="2400" dirty="0" smtClean="0"/>
              <a:t>・誕生日クーポン</a:t>
            </a:r>
            <a:endParaRPr kumimoji="1" lang="en-US" altLang="ja-JP" sz="2400" dirty="0" smtClean="0"/>
          </a:p>
          <a:p>
            <a:pPr marL="0" indent="0">
              <a:buNone/>
            </a:pPr>
            <a:r>
              <a:rPr lang="ja-JP" altLang="en-US" sz="2400" dirty="0" smtClean="0"/>
              <a:t>・友達紹介クーポン</a:t>
            </a:r>
            <a:endParaRPr lang="en-US" altLang="ja-JP" sz="2400" dirty="0" smtClean="0"/>
          </a:p>
          <a:p>
            <a:pPr marL="0" indent="0">
              <a:buNone/>
            </a:pPr>
            <a:r>
              <a:rPr kumimoji="1" lang="ja-JP" altLang="en-US" sz="2400" dirty="0" smtClean="0"/>
              <a:t>・送料無料クーポン</a:t>
            </a:r>
            <a:endParaRPr kumimoji="1" lang="en-US" altLang="ja-JP" sz="2400" dirty="0" smtClean="0"/>
          </a:p>
          <a:p>
            <a:pPr marL="0" indent="0">
              <a:buNone/>
            </a:pPr>
            <a:r>
              <a:rPr lang="ja-JP" altLang="en-US" sz="2400" dirty="0" smtClean="0"/>
              <a:t>・会員限定クーポン</a:t>
            </a:r>
            <a:endParaRPr kumimoji="1" lang="ja-JP" altLang="en-US" sz="24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11</a:t>
            </a:fld>
            <a:endParaRPr kumimoji="1" lang="ja-JP" altLang="en-US" dirty="0"/>
          </a:p>
        </p:txBody>
      </p:sp>
    </p:spTree>
    <p:extLst>
      <p:ext uri="{BB962C8B-B14F-4D97-AF65-F5344CB8AC3E}">
        <p14:creationId xmlns:p14="http://schemas.microsoft.com/office/powerpoint/2010/main" val="16886686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クーポン</a:t>
            </a:r>
            <a:r>
              <a:rPr lang="ja-JP" altLang="en-US" dirty="0" smtClean="0"/>
              <a:t>の事例①　スターバックス</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a:t>・</a:t>
            </a:r>
            <a:r>
              <a:rPr lang="ja-JP" altLang="en-US" dirty="0" smtClean="0"/>
              <a:t>一杯頼めば同じドリンクが一杯無料になるクーポン</a:t>
            </a:r>
            <a:endParaRPr lang="en-US" altLang="ja-JP" dirty="0" smtClean="0"/>
          </a:p>
          <a:p>
            <a:pPr marL="0" indent="0">
              <a:buNone/>
            </a:pPr>
            <a:endParaRPr lang="en-US" altLang="ja-JP" dirty="0" smtClean="0"/>
          </a:p>
          <a:p>
            <a:pPr marL="0" indent="0">
              <a:buNone/>
            </a:pPr>
            <a:r>
              <a:rPr lang="ja-JP" altLang="en-US" dirty="0" smtClean="0"/>
              <a:t>・このクーポンおかげで顧客ではなかった人にも来店してもらえるきっかけになった</a:t>
            </a:r>
            <a:endParaRPr lang="en-US" altLang="ja-JP" dirty="0" smtClean="0"/>
          </a:p>
          <a:p>
            <a:pPr marL="0" indent="0">
              <a:buNone/>
            </a:pPr>
            <a:endParaRPr lang="en-US" altLang="ja-JP" dirty="0" smtClean="0"/>
          </a:p>
          <a:p>
            <a:pPr marL="0" indent="0">
              <a:buNone/>
            </a:pPr>
            <a:r>
              <a:rPr lang="ja-JP" altLang="en-US" dirty="0" smtClean="0"/>
              <a:t>・時間制限があるため顧客の来店時間をコントロールすることも可能</a:t>
            </a:r>
            <a:endParaRPr kumimoji="1" lang="en-US" altLang="ja-JP" dirty="0" smtClean="0"/>
          </a:p>
          <a:p>
            <a:pPr marL="0" indent="0">
              <a:buNone/>
            </a:pPr>
            <a:endParaRPr lang="en-US" altLang="ja-JP" dirty="0" smtClean="0"/>
          </a:p>
          <a:p>
            <a:pPr marL="0" indent="0">
              <a:buNone/>
            </a:pPr>
            <a:endParaRPr lang="en-US" altLang="ja-JP" dirty="0" smtClean="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12</a:t>
            </a:fld>
            <a:endParaRPr kumimoji="1" lang="ja-JP" altLang="en-US" dirty="0"/>
          </a:p>
        </p:txBody>
      </p:sp>
    </p:spTree>
    <p:extLst>
      <p:ext uri="{BB962C8B-B14F-4D97-AF65-F5344CB8AC3E}">
        <p14:creationId xmlns:p14="http://schemas.microsoft.com/office/powerpoint/2010/main" val="550117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クーポンの事例②　ドミノ・ピザ</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a:t>
            </a:r>
            <a:r>
              <a:rPr lang="en-US" altLang="ja-JP" dirty="0" smtClean="0"/>
              <a:t>GPS</a:t>
            </a:r>
            <a:r>
              <a:rPr lang="ja-JP" altLang="ja-JP" dirty="0"/>
              <a:t>を利用して自分が今いる場所にピザを届けて</a:t>
            </a:r>
            <a:r>
              <a:rPr lang="ja-JP" altLang="ja-JP" dirty="0" smtClean="0"/>
              <a:t>もらう</a:t>
            </a:r>
            <a:endParaRPr lang="en-US" altLang="ja-JP" dirty="0" smtClean="0"/>
          </a:p>
          <a:p>
            <a:pPr marL="0" indent="0">
              <a:buNone/>
            </a:pPr>
            <a:endParaRPr lang="en-US" altLang="ja-JP" dirty="0" smtClean="0"/>
          </a:p>
          <a:p>
            <a:pPr marL="0" indent="0">
              <a:buNone/>
            </a:pPr>
            <a:r>
              <a:rPr lang="ja-JP" altLang="en-US" dirty="0" smtClean="0"/>
              <a:t>・</a:t>
            </a:r>
            <a:r>
              <a:rPr lang="ja-JP" altLang="ja-JP" dirty="0" smtClean="0"/>
              <a:t>住所</a:t>
            </a:r>
            <a:r>
              <a:rPr lang="ja-JP" altLang="ja-JP" dirty="0"/>
              <a:t>がわからない場合にも対応して</a:t>
            </a:r>
            <a:r>
              <a:rPr lang="ja-JP" altLang="en-US" dirty="0"/>
              <a:t>おり、</a:t>
            </a:r>
            <a:r>
              <a:rPr lang="ja-JP" altLang="ja-JP" dirty="0"/>
              <a:t>ゲームをやるとクーポンと引き換えができる</a:t>
            </a:r>
            <a:endParaRPr lang="en-US" altLang="ja-JP" dirty="0"/>
          </a:p>
          <a:p>
            <a:pPr marL="0" indent="0">
              <a:buNone/>
            </a:pPr>
            <a:endParaRPr lang="en-US" altLang="ja-JP" sz="1400" dirty="0" smtClean="0"/>
          </a:p>
          <a:p>
            <a:pPr marL="0" indent="0">
              <a:buNone/>
            </a:pPr>
            <a:endParaRPr lang="en-US" altLang="ja-JP" sz="1400" dirty="0"/>
          </a:p>
          <a:p>
            <a:pPr marL="0" indent="0">
              <a:buNone/>
            </a:pPr>
            <a:r>
              <a:rPr lang="ja-JP" altLang="en-US" sz="1400" dirty="0" smtClean="0"/>
              <a:t>スマホアプリ</a:t>
            </a:r>
            <a:r>
              <a:rPr lang="ja-JP" altLang="en-US" sz="1400" dirty="0"/>
              <a:t>成功事例集　</a:t>
            </a:r>
            <a:r>
              <a:rPr lang="en-US" altLang="ja-JP" sz="1400" dirty="0"/>
              <a:t>http://www.spapp-dev.info/conditions_of_success/success_example.html</a:t>
            </a:r>
            <a:endParaRPr lang="ja-JP" altLang="en-US" sz="1400"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13</a:t>
            </a:fld>
            <a:endParaRPr kumimoji="1" lang="ja-JP" altLang="en-US" dirty="0"/>
          </a:p>
        </p:txBody>
      </p:sp>
    </p:spTree>
    <p:extLst>
      <p:ext uri="{BB962C8B-B14F-4D97-AF65-F5344CB8AC3E}">
        <p14:creationId xmlns:p14="http://schemas.microsoft.com/office/powerpoint/2010/main" val="3427730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コーポレートアプリにおけるクーポン使用の流れ</a:t>
            </a:r>
            <a:endParaRPr kumimoji="1" lang="ja-JP" altLang="en-US" dirty="0"/>
          </a:p>
        </p:txBody>
      </p:sp>
      <p:sp>
        <p:nvSpPr>
          <p:cNvPr id="3" name="コンテンツ プレースホルダー 2"/>
          <p:cNvSpPr>
            <a:spLocks noGrp="1"/>
          </p:cNvSpPr>
          <p:nvPr>
            <p:ph idx="1"/>
          </p:nvPr>
        </p:nvSpPr>
        <p:spPr/>
        <p:txBody>
          <a:bodyPr/>
          <a:lstStyle/>
          <a:p>
            <a:pPr marL="0" indent="0" algn="ctr">
              <a:buNone/>
            </a:pPr>
            <a:r>
              <a:rPr kumimoji="1" lang="ja-JP" altLang="en-US" dirty="0" smtClean="0"/>
              <a:t>店舗に来店する</a:t>
            </a:r>
            <a:endParaRPr kumimoji="1" lang="en-US" altLang="ja-JP" dirty="0" smtClean="0"/>
          </a:p>
          <a:p>
            <a:pPr marL="0" indent="0">
              <a:buNone/>
            </a:pPr>
            <a:endParaRPr kumimoji="1" lang="en-US" altLang="ja-JP" dirty="0" smtClean="0"/>
          </a:p>
          <a:p>
            <a:pPr marL="0" indent="0" algn="ctr">
              <a:buNone/>
            </a:pPr>
            <a:r>
              <a:rPr kumimoji="1" lang="ja-JP" altLang="en-US" dirty="0" smtClean="0"/>
              <a:t>店員からアナウンスされてダウンロードする</a:t>
            </a:r>
            <a:endParaRPr kumimoji="1" lang="en-US" altLang="ja-JP" dirty="0" smtClean="0"/>
          </a:p>
          <a:p>
            <a:pPr marL="0" indent="0" algn="ctr">
              <a:buNone/>
            </a:pPr>
            <a:endParaRPr lang="en-US" altLang="ja-JP" dirty="0" smtClean="0"/>
          </a:p>
          <a:p>
            <a:pPr marL="0" indent="0" algn="ctr">
              <a:buNone/>
            </a:pPr>
            <a:r>
              <a:rPr lang="ja-JP" altLang="en-US" dirty="0" smtClean="0"/>
              <a:t>ダウンロードしたときにクーポンを使う</a:t>
            </a:r>
            <a:endParaRPr lang="en-US" altLang="ja-JP" dirty="0" smtClean="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14</a:t>
            </a:fld>
            <a:endParaRPr kumimoji="1" lang="ja-JP" altLang="en-US" dirty="0"/>
          </a:p>
        </p:txBody>
      </p:sp>
      <p:sp>
        <p:nvSpPr>
          <p:cNvPr id="5" name="下矢印 4"/>
          <p:cNvSpPr/>
          <p:nvPr/>
        </p:nvSpPr>
        <p:spPr>
          <a:xfrm>
            <a:off x="5540992" y="2265528"/>
            <a:ext cx="723331" cy="6005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下矢印 5"/>
          <p:cNvSpPr/>
          <p:nvPr/>
        </p:nvSpPr>
        <p:spPr>
          <a:xfrm>
            <a:off x="5540992" y="3247492"/>
            <a:ext cx="668741" cy="753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5052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3600" dirty="0" smtClean="0"/>
              <a:t>ブランドに対するコーポレートアプリにおけるクーポンの効果を明らかにすること</a:t>
            </a:r>
            <a:endParaRPr kumimoji="1" lang="ja-JP" altLang="en-US" sz="36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15</a:t>
            </a:fld>
            <a:endParaRPr kumimoji="1" lang="ja-JP" altLang="en-US" dirty="0"/>
          </a:p>
        </p:txBody>
      </p:sp>
    </p:spTree>
    <p:extLst>
      <p:ext uri="{BB962C8B-B14F-4D97-AF65-F5344CB8AC3E}">
        <p14:creationId xmlns:p14="http://schemas.microsoft.com/office/powerpoint/2010/main" val="3720642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269BB27D-969F-4748-9981-936C35B41265}" type="slidenum">
              <a:rPr kumimoji="1" lang="ja-JP" altLang="en-US" smtClean="0"/>
              <a:t>16</a:t>
            </a:fld>
            <a:endParaRPr kumimoji="1" lang="ja-JP" altLang="en-US" dirty="0"/>
          </a:p>
        </p:txBody>
      </p:sp>
      <p:sp>
        <p:nvSpPr>
          <p:cNvPr id="12" name="コンテンツ プレースホルダー 2"/>
          <p:cNvSpPr txBox="1">
            <a:spLocks/>
          </p:cNvSpPr>
          <p:nvPr/>
        </p:nvSpPr>
        <p:spPr>
          <a:xfrm>
            <a:off x="6636774" y="1430594"/>
            <a:ext cx="5397909" cy="49257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3600" dirty="0" smtClean="0"/>
              <a:t>集客効果を上げようと割引率を上げる店も多いいが、実際には割引率はあまり関係ない！</a:t>
            </a:r>
            <a:endParaRPr lang="en-US" altLang="ja-JP" sz="3600" dirty="0" smtClean="0"/>
          </a:p>
          <a:p>
            <a:endParaRPr lang="ja-JP" altLang="en-US" sz="3600" dirty="0"/>
          </a:p>
        </p:txBody>
      </p:sp>
      <p:graphicFrame>
        <p:nvGraphicFramePr>
          <p:cNvPr id="20" name="グラフ 19"/>
          <p:cNvGraphicFramePr/>
          <p:nvPr>
            <p:extLst>
              <p:ext uri="{D42A27DB-BD31-4B8C-83A1-F6EECF244321}">
                <p14:modId xmlns:p14="http://schemas.microsoft.com/office/powerpoint/2010/main" val="3731810582"/>
              </p:ext>
            </p:extLst>
          </p:nvPr>
        </p:nvGraphicFramePr>
        <p:xfrm>
          <a:off x="457200" y="899447"/>
          <a:ext cx="5412656" cy="5456903"/>
        </p:xfrm>
        <a:graphic>
          <a:graphicData uri="http://schemas.openxmlformats.org/drawingml/2006/chart">
            <c:chart xmlns:c="http://schemas.openxmlformats.org/drawingml/2006/chart" xmlns:r="http://schemas.openxmlformats.org/officeDocument/2006/relationships" r:id="rId2"/>
          </a:graphicData>
        </a:graphic>
      </p:graphicFrame>
      <p:sp>
        <p:nvSpPr>
          <p:cNvPr id="21" name="テキスト ボックス 20"/>
          <p:cNvSpPr txBox="1"/>
          <p:nvPr/>
        </p:nvSpPr>
        <p:spPr>
          <a:xfrm>
            <a:off x="5514668" y="6062294"/>
            <a:ext cx="8227142" cy="461665"/>
          </a:xfrm>
          <a:prstGeom prst="rect">
            <a:avLst/>
          </a:prstGeom>
          <a:noFill/>
        </p:spPr>
        <p:txBody>
          <a:bodyPr wrap="square" rtlCol="0">
            <a:spAutoFit/>
          </a:bodyPr>
          <a:lstStyle/>
          <a:p>
            <a:r>
              <a:rPr lang="en-US" altLang="ja-JP" sz="1200" dirty="0"/>
              <a:t>http://</a:t>
            </a:r>
            <a:r>
              <a:rPr lang="en-US" altLang="ja-JP" sz="1200" dirty="0" smtClean="0"/>
              <a:t>bizboard.nikkeibp.co.jp/houjin/cgi-bin/nsearch/md_pdf.pl/0000146411.pdf?NEWS_ID=0000146411&amp;CONTENTS=1&amp;bt=NR&amp;SYSTEM_ID=HO</a:t>
            </a:r>
            <a:endParaRPr kumimoji="1" lang="ja-JP" altLang="en-US" sz="1200" dirty="0"/>
          </a:p>
        </p:txBody>
      </p:sp>
      <p:sp>
        <p:nvSpPr>
          <p:cNvPr id="2" name="テキスト ボックス 1"/>
          <p:cNvSpPr txBox="1"/>
          <p:nvPr/>
        </p:nvSpPr>
        <p:spPr>
          <a:xfrm>
            <a:off x="3411940" y="131702"/>
            <a:ext cx="3698543" cy="707886"/>
          </a:xfrm>
          <a:prstGeom prst="rect">
            <a:avLst/>
          </a:prstGeom>
          <a:noFill/>
        </p:spPr>
        <p:txBody>
          <a:bodyPr wrap="square" rtlCol="0">
            <a:spAutoFit/>
          </a:bodyPr>
          <a:lstStyle/>
          <a:p>
            <a:r>
              <a:rPr kumimoji="1" lang="ja-JP" altLang="en-US" sz="4000" dirty="0" smtClean="0"/>
              <a:t>先行研究②</a:t>
            </a:r>
            <a:endParaRPr kumimoji="1" lang="ja-JP" altLang="en-US" sz="4000" dirty="0"/>
          </a:p>
        </p:txBody>
      </p:sp>
    </p:spTree>
    <p:extLst>
      <p:ext uri="{BB962C8B-B14F-4D97-AF65-F5344CB8AC3E}">
        <p14:creationId xmlns:p14="http://schemas.microsoft.com/office/powerpoint/2010/main" val="604539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1416"/>
            <a:ext cx="10515600" cy="1325563"/>
          </a:xfrm>
        </p:spPr>
        <p:txBody>
          <a:bodyPr/>
          <a:lstStyle/>
          <a:p>
            <a:r>
              <a:rPr kumimoji="1" lang="ja-JP" altLang="en-US" dirty="0" smtClean="0"/>
              <a:t>クーポンに関する先行</a:t>
            </a:r>
            <a:r>
              <a:rPr kumimoji="1" lang="ja-JP" altLang="en-US" dirty="0" smtClean="0"/>
              <a:t>研究②</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b="1" dirty="0"/>
              <a:t>モバイルクーポン・ユーザーは、従来のクーポン、すなわち印刷媒体を経由</a:t>
            </a:r>
            <a:r>
              <a:rPr lang="ja-JP" altLang="en-US" b="1" dirty="0" smtClean="0"/>
              <a:t>する</a:t>
            </a:r>
            <a:r>
              <a:rPr lang="ja-JP" altLang="en-US" b="1" dirty="0"/>
              <a:t>クーポンのユーザーと同じ心理的メカニズムに従って、利用する意思を決定することが</a:t>
            </a:r>
            <a:r>
              <a:rPr lang="ja-JP" altLang="en-US" b="1" dirty="0" smtClean="0"/>
              <a:t>確認できた</a:t>
            </a:r>
            <a:endParaRPr lang="en-US" altLang="ja-JP" b="1" dirty="0" smtClean="0"/>
          </a:p>
          <a:p>
            <a:pPr marL="0" indent="0" algn="r">
              <a:buNone/>
            </a:pPr>
            <a:r>
              <a:rPr lang="ja-JP" altLang="en-US" sz="1400" dirty="0" smtClean="0"/>
              <a:t>計画的</a:t>
            </a:r>
            <a:r>
              <a:rPr lang="ja-JP" altLang="en-US" sz="1400" dirty="0"/>
              <a:t>行動理論によるモバイルクーポン利用行動</a:t>
            </a:r>
            <a:r>
              <a:rPr lang="ja-JP" altLang="en-US" sz="1400" dirty="0" smtClean="0"/>
              <a:t>分析　</a:t>
            </a:r>
            <a:r>
              <a:rPr lang="ja-JP" altLang="en-US" sz="1400" b="1" dirty="0" smtClean="0"/>
              <a:t>田部</a:t>
            </a:r>
            <a:r>
              <a:rPr lang="ja-JP" altLang="en-US" sz="1400" b="1" dirty="0"/>
              <a:t>　</a:t>
            </a:r>
            <a:r>
              <a:rPr lang="ja-JP" altLang="en-US" sz="1400" b="1" dirty="0" smtClean="0"/>
              <a:t>渓哉著</a:t>
            </a:r>
            <a:endParaRPr lang="en-US" altLang="ja-JP" sz="1400" b="1" dirty="0" smtClean="0"/>
          </a:p>
          <a:p>
            <a:pPr marL="0" indent="0">
              <a:buNone/>
            </a:pPr>
            <a:endParaRPr lang="en-US" altLang="ja-JP" sz="1400" b="1" dirty="0" smtClean="0"/>
          </a:p>
          <a:p>
            <a:pPr marL="0" indent="0">
              <a:buNone/>
            </a:pPr>
            <a:r>
              <a:rPr kumimoji="1" lang="ja-JP" altLang="en-US" sz="3200" b="1" dirty="0" smtClean="0"/>
              <a:t>つまりモバイルクーポンであっても紙の印刷媒体を経由するクーポンでも</a:t>
            </a:r>
            <a:r>
              <a:rPr kumimoji="1" lang="ja-JP" altLang="en-US" sz="3200" b="1" u="sng" dirty="0" smtClean="0">
                <a:solidFill>
                  <a:srgbClr val="FF0000"/>
                </a:solidFill>
              </a:rPr>
              <a:t>消費者の利用意思は変わらない！</a:t>
            </a:r>
            <a:endParaRPr kumimoji="1" lang="en-US" altLang="ja-JP" sz="3200" b="1" u="sng" dirty="0">
              <a:solidFill>
                <a:srgbClr val="FF0000"/>
              </a:solidFill>
            </a:endParaRPr>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17</a:t>
            </a:fld>
            <a:endParaRPr kumimoji="1" lang="ja-JP" altLang="en-US" dirty="0"/>
          </a:p>
        </p:txBody>
      </p:sp>
    </p:spTree>
    <p:extLst>
      <p:ext uri="{BB962C8B-B14F-4D97-AF65-F5344CB8AC3E}">
        <p14:creationId xmlns:p14="http://schemas.microsoft.com/office/powerpoint/2010/main" val="2749003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クーポン（紙）に関する先行研究の課題</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紙のクーポンのブランドスイッチへの効果は確認されてきたが、ブランドへの態度の効果は考慮されてない</a:t>
            </a:r>
            <a:endParaRPr kumimoji="1" lang="en-US" altLang="ja-JP" dirty="0" smtClean="0"/>
          </a:p>
          <a:p>
            <a:endParaRPr lang="en-US" altLang="ja-JP" dirty="0"/>
          </a:p>
          <a:p>
            <a:r>
              <a:rPr kumimoji="1" lang="ja-JP" altLang="en-US" dirty="0" smtClean="0"/>
              <a:t>コーポレートアプリにおけるクーポンは、ブランドに対する態度にポジティブな影響を与えるのでは？</a:t>
            </a:r>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18</a:t>
            </a:fld>
            <a:endParaRPr kumimoji="1" lang="ja-JP" altLang="en-US" dirty="0"/>
          </a:p>
        </p:txBody>
      </p:sp>
    </p:spTree>
    <p:extLst>
      <p:ext uri="{BB962C8B-B14F-4D97-AF65-F5344CB8AC3E}">
        <p14:creationId xmlns:p14="http://schemas.microsoft.com/office/powerpoint/2010/main" val="3323292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仮説の</a:t>
            </a:r>
            <a:r>
              <a:rPr kumimoji="1" lang="ja-JP" altLang="en-US" dirty="0" smtClean="0"/>
              <a:t>導出①</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　</a:t>
            </a:r>
            <a:endParaRPr kumimoji="1" lang="en-US" altLang="ja-JP" dirty="0" smtClean="0"/>
          </a:p>
          <a:p>
            <a:pPr marL="0" indent="0">
              <a:buNone/>
            </a:pPr>
            <a:r>
              <a:rPr kumimoji="1" lang="ja-JP" altLang="en-US" dirty="0" smtClean="0"/>
              <a:t>紙のクーポンは割引きなど売買にしか使用できないが、コーポレートアプリはクーポンの他に商品情報や、店舗検索ができるので顧客は企業に親近感を持つことができる</a:t>
            </a:r>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19</a:t>
            </a:fld>
            <a:endParaRPr kumimoji="1" lang="ja-JP" altLang="en-US" dirty="0"/>
          </a:p>
        </p:txBody>
      </p:sp>
    </p:spTree>
    <p:extLst>
      <p:ext uri="{BB962C8B-B14F-4D97-AF65-F5344CB8AC3E}">
        <p14:creationId xmlns:p14="http://schemas.microsoft.com/office/powerpoint/2010/main" val="1340310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コーポレートアプリ</a:t>
            </a:r>
            <a:r>
              <a:rPr lang="ja-JP" altLang="en-US" dirty="0" smtClean="0"/>
              <a:t>と</a:t>
            </a:r>
            <a:r>
              <a:rPr lang="ja-JP" altLang="en-US" dirty="0"/>
              <a:t>は</a:t>
            </a:r>
            <a:endParaRPr kumimoji="1" lang="ja-JP" altLang="en-US" dirty="0"/>
          </a:p>
        </p:txBody>
      </p:sp>
      <p:sp>
        <p:nvSpPr>
          <p:cNvPr id="3" name="コンテンツ プレースホルダー 2"/>
          <p:cNvSpPr>
            <a:spLocks noGrp="1"/>
          </p:cNvSpPr>
          <p:nvPr>
            <p:ph idx="1"/>
          </p:nvPr>
        </p:nvSpPr>
        <p:spPr>
          <a:xfrm>
            <a:off x="838200" y="1825625"/>
            <a:ext cx="11023242" cy="4895850"/>
          </a:xfrm>
        </p:spPr>
        <p:txBody>
          <a:bodyPr>
            <a:normAutofit fontScale="92500" lnSpcReduction="20000"/>
          </a:bodyPr>
          <a:lstStyle/>
          <a:p>
            <a:pPr marL="0" indent="0">
              <a:buNone/>
            </a:pPr>
            <a:r>
              <a:rPr lang="ja-JP" altLang="en-US" sz="3000" dirty="0" smtClean="0"/>
              <a:t>企業が出すクーポンやセール情報、店舗検索、商品情報、自社製品、</a:t>
            </a:r>
            <a:endParaRPr lang="en-US" altLang="ja-JP" sz="3000" dirty="0"/>
          </a:p>
          <a:p>
            <a:pPr marL="0" indent="0">
              <a:buNone/>
            </a:pPr>
            <a:r>
              <a:rPr lang="ja-JP" altLang="en-US" sz="3000" dirty="0" smtClean="0"/>
              <a:t>サービスを拡張するためのもの</a:t>
            </a:r>
            <a:endParaRPr lang="en-US" altLang="ja-JP" sz="3000" dirty="0" smtClean="0"/>
          </a:p>
          <a:p>
            <a:pPr marL="0" indent="0">
              <a:buNone/>
            </a:pPr>
            <a:endParaRPr lang="en-US" altLang="ja-JP" sz="2400" dirty="0" smtClean="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r>
              <a:rPr lang="ja-JP" altLang="en-US" sz="2400" dirty="0" smtClean="0"/>
              <a:t> </a:t>
            </a:r>
            <a:endParaRPr lang="en-US" altLang="ja-JP" sz="2400" dirty="0" smtClean="0"/>
          </a:p>
          <a:p>
            <a:pPr marL="0" indent="0">
              <a:buNone/>
            </a:pPr>
            <a:r>
              <a:rPr lang="ja-JP" altLang="en-US" sz="1400" dirty="0" smtClean="0"/>
              <a:t>コーポレートアプリが急増中！企業がコーポレートアプリを持つ必要性</a:t>
            </a:r>
            <a:endParaRPr lang="en-US" altLang="ja-JP" sz="1400" dirty="0" smtClean="0">
              <a:hlinkClick r:id="rId3"/>
            </a:endParaRPr>
          </a:p>
          <a:p>
            <a:pPr marL="0" indent="0">
              <a:buNone/>
            </a:pPr>
            <a:r>
              <a:rPr lang="en-US" altLang="ja-JP" sz="1400" dirty="0" smtClean="0"/>
              <a:t>http://appcooking.jp/corporate-app</a:t>
            </a:r>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pPr marL="0" indent="0">
              <a:buNone/>
            </a:pPr>
            <a:endParaRPr lang="en-US" altLang="ja-JP" sz="2400" dirty="0" smtClean="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a:p>
          <a:p>
            <a:endParaRPr kumimoji="1" lang="en-US" altLang="ja-JP" sz="2400" dirty="0" smtClean="0"/>
          </a:p>
          <a:p>
            <a:endParaRPr lang="en-US" altLang="ja-JP" sz="2400" dirty="0"/>
          </a:p>
          <a:p>
            <a:endParaRPr kumimoji="1" lang="en-US" altLang="ja-JP" sz="2400" dirty="0" smtClean="0"/>
          </a:p>
          <a:p>
            <a:endParaRPr lang="en-US" altLang="ja-JP" sz="2400" dirty="0"/>
          </a:p>
          <a:p>
            <a:endParaRPr kumimoji="1" lang="en-US" altLang="ja-JP" sz="2400" dirty="0" smtClean="0"/>
          </a:p>
          <a:p>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a:p>
          <a:p>
            <a:pPr marL="0" indent="0">
              <a:buNone/>
            </a:pPr>
            <a:endParaRPr kumimoji="1" lang="en-US" altLang="ja-JP" sz="2400" dirty="0" smtClean="0"/>
          </a:p>
          <a:p>
            <a:pPr marL="0" indent="0">
              <a:buNone/>
            </a:pPr>
            <a:endParaRPr kumimoji="1" lang="ja-JP" altLang="en-US" dirty="0"/>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2</a:t>
            </a:fld>
            <a:endParaRPr kumimoji="1" lang="ja-JP" altLang="en-US" dirty="0"/>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348" y="2769342"/>
            <a:ext cx="5133304" cy="3008416"/>
          </a:xfrm>
          <a:prstGeom prst="rect">
            <a:avLst/>
          </a:prstGeom>
        </p:spPr>
      </p:pic>
    </p:spTree>
    <p:extLst>
      <p:ext uri="{BB962C8B-B14F-4D97-AF65-F5344CB8AC3E}">
        <p14:creationId xmlns:p14="http://schemas.microsoft.com/office/powerpoint/2010/main" val="26520890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a:t>
            </a:r>
            <a:endParaRPr kumimoji="1" lang="ja-JP" altLang="en-US" dirty="0"/>
          </a:p>
        </p:txBody>
      </p:sp>
      <p:sp>
        <p:nvSpPr>
          <p:cNvPr id="5" name="コンテンツ プレースホルダー 4"/>
          <p:cNvSpPr>
            <a:spLocks noGrp="1"/>
          </p:cNvSpPr>
          <p:nvPr>
            <p:ph idx="1"/>
          </p:nvPr>
        </p:nvSpPr>
        <p:spPr/>
        <p:txBody>
          <a:bodyPr/>
          <a:lstStyle/>
          <a:p>
            <a:pPr marL="0" indent="0">
              <a:buNone/>
            </a:pPr>
            <a:r>
              <a:rPr kumimoji="1" lang="ja-JP" altLang="en-US" dirty="0" smtClean="0"/>
              <a:t>紙のクーポンの使用前後で企業やブランドに対する態度は変化しないが、コーポレートアプリのダウンロードおよびクーポンの使用前後では企業やブランドに対する態度は向上する</a:t>
            </a:r>
            <a:endParaRPr kumimoji="1" lang="ja-JP" altLang="en-US" dirty="0"/>
          </a:p>
        </p:txBody>
      </p:sp>
      <p:sp>
        <p:nvSpPr>
          <p:cNvPr id="2" name="スライド番号プレースホルダー 1"/>
          <p:cNvSpPr>
            <a:spLocks noGrp="1"/>
          </p:cNvSpPr>
          <p:nvPr>
            <p:ph type="sldNum" sz="quarter" idx="12"/>
          </p:nvPr>
        </p:nvSpPr>
        <p:spPr/>
        <p:txBody>
          <a:bodyPr/>
          <a:lstStyle/>
          <a:p>
            <a:fld id="{269BB27D-969F-4748-9981-936C35B41265}" type="slidenum">
              <a:rPr kumimoji="1" lang="ja-JP" altLang="en-US" smtClean="0"/>
              <a:t>20</a:t>
            </a:fld>
            <a:endParaRPr kumimoji="1" lang="ja-JP" altLang="en-US" dirty="0"/>
          </a:p>
        </p:txBody>
      </p:sp>
    </p:spTree>
    <p:extLst>
      <p:ext uri="{BB962C8B-B14F-4D97-AF65-F5344CB8AC3E}">
        <p14:creationId xmlns:p14="http://schemas.microsoft.com/office/powerpoint/2010/main" val="2991463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r>
              <a:rPr kumimoji="1" lang="en-US" altLang="ja-JP" dirty="0" smtClean="0"/>
              <a:t>URL</a:t>
            </a:r>
            <a:endParaRPr kumimoji="1" lang="ja-JP" altLang="en-US" dirty="0"/>
          </a:p>
        </p:txBody>
      </p:sp>
      <p:sp>
        <p:nvSpPr>
          <p:cNvPr id="3" name="コンテンツ プレースホルダー 2"/>
          <p:cNvSpPr>
            <a:spLocks noGrp="1"/>
          </p:cNvSpPr>
          <p:nvPr>
            <p:ph idx="1"/>
          </p:nvPr>
        </p:nvSpPr>
        <p:spPr>
          <a:xfrm>
            <a:off x="386366" y="1825625"/>
            <a:ext cx="10967434" cy="4895850"/>
          </a:xfrm>
        </p:spPr>
        <p:txBody>
          <a:bodyPr>
            <a:normAutofit fontScale="77500" lnSpcReduction="20000"/>
          </a:bodyPr>
          <a:lstStyle/>
          <a:p>
            <a:pPr marL="0" indent="0">
              <a:buNone/>
            </a:pPr>
            <a:r>
              <a:rPr lang="ja-JP" altLang="en-US" dirty="0" smtClean="0"/>
              <a:t>５分で学ぶ！</a:t>
            </a:r>
            <a:r>
              <a:rPr lang="en-US" altLang="ja-JP" dirty="0" smtClean="0"/>
              <a:t>WEB</a:t>
            </a:r>
            <a:r>
              <a:rPr lang="ja-JP" altLang="en-US" dirty="0" smtClean="0"/>
              <a:t>マーケティングの歴史　</a:t>
            </a:r>
            <a:r>
              <a:rPr lang="en-US" altLang="ja-JP" dirty="0" smtClean="0"/>
              <a:t>https</a:t>
            </a:r>
            <a:r>
              <a:rPr lang="en-US" altLang="ja-JP" dirty="0"/>
              <a:t>://</a:t>
            </a:r>
            <a:r>
              <a:rPr lang="en-US" altLang="ja-JP" dirty="0" smtClean="0"/>
              <a:t>red-stone.co.jp/blog/web-marketing/3069</a:t>
            </a:r>
            <a:r>
              <a:rPr lang="en-US" altLang="ja-JP" u="sng" dirty="0" smtClean="0"/>
              <a:t>/</a:t>
            </a:r>
          </a:p>
          <a:p>
            <a:pPr marL="0" indent="0">
              <a:buNone/>
            </a:pPr>
            <a:r>
              <a:rPr lang="ja-JP" altLang="en-US" dirty="0" smtClean="0"/>
              <a:t>コーポレートアプリが急増中！企業がコーポレートアプリを持つ必要性</a:t>
            </a:r>
            <a:r>
              <a:rPr lang="en-US" altLang="ja-JP" dirty="0" smtClean="0"/>
              <a:t>http</a:t>
            </a:r>
            <a:r>
              <a:rPr lang="en-US" altLang="ja-JP" dirty="0"/>
              <a:t>://</a:t>
            </a:r>
            <a:r>
              <a:rPr lang="en-US" altLang="ja-JP" dirty="0" smtClean="0"/>
              <a:t>appcooking.jp/corporate-app</a:t>
            </a:r>
          </a:p>
          <a:p>
            <a:pPr marL="0" indent="0">
              <a:buNone/>
            </a:pPr>
            <a:r>
              <a:rPr lang="ja-JP" altLang="en-US" dirty="0" smtClean="0"/>
              <a:t>マーケジン　</a:t>
            </a:r>
            <a:r>
              <a:rPr lang="en-US" altLang="ja-JP" dirty="0" smtClean="0"/>
              <a:t>Right-on</a:t>
            </a:r>
            <a:r>
              <a:rPr lang="ja-JP" altLang="en-US" dirty="0" smtClean="0"/>
              <a:t>　</a:t>
            </a:r>
            <a:r>
              <a:rPr lang="en-US" altLang="ja-JP" dirty="0" smtClean="0"/>
              <a:t>http</a:t>
            </a:r>
            <a:r>
              <a:rPr lang="en-US" altLang="ja-JP" dirty="0"/>
              <a:t>://</a:t>
            </a:r>
            <a:r>
              <a:rPr lang="en-US" altLang="ja-JP" dirty="0" smtClean="0"/>
              <a:t>markezine.jp/article/detail/24672?p=2</a:t>
            </a:r>
          </a:p>
          <a:p>
            <a:pPr marL="0" indent="0">
              <a:buNone/>
            </a:pPr>
            <a:r>
              <a:rPr lang="ja-JP" altLang="en-US" dirty="0" smtClean="0"/>
              <a:t>週刊</a:t>
            </a:r>
            <a:r>
              <a:rPr lang="en-US" altLang="ja-JP" dirty="0" smtClean="0"/>
              <a:t>WEB</a:t>
            </a:r>
            <a:r>
              <a:rPr lang="ja-JP" altLang="en-US" dirty="0" smtClean="0"/>
              <a:t>マーケティング</a:t>
            </a:r>
            <a:r>
              <a:rPr lang="ja-JP" altLang="en-US" dirty="0"/>
              <a:t>　</a:t>
            </a:r>
            <a:r>
              <a:rPr lang="en-US" altLang="ja-JP" dirty="0" smtClean="0"/>
              <a:t>http://ap-marketing.jp/news/20161208.html</a:t>
            </a:r>
          </a:p>
          <a:p>
            <a:pPr marL="0" indent="0">
              <a:buNone/>
            </a:pPr>
            <a:r>
              <a:rPr lang="ja-JP" altLang="en-US" dirty="0" smtClean="0"/>
              <a:t>メディア化する企業はなぜ強いのか？　小林弘人著</a:t>
            </a:r>
            <a:endParaRPr lang="en-US" altLang="ja-JP" dirty="0" smtClean="0"/>
          </a:p>
          <a:p>
            <a:pPr marL="0" indent="0">
              <a:buNone/>
            </a:pPr>
            <a:r>
              <a:rPr lang="en-US" altLang="ja-JP" dirty="0" smtClean="0"/>
              <a:t>Right-on</a:t>
            </a:r>
            <a:r>
              <a:rPr lang="ja-JP" altLang="en-US" dirty="0" smtClean="0"/>
              <a:t>　</a:t>
            </a:r>
            <a:r>
              <a:rPr lang="en-US" altLang="ja-JP" dirty="0" smtClean="0"/>
              <a:t>https</a:t>
            </a:r>
            <a:r>
              <a:rPr lang="en-US" altLang="ja-JP" dirty="0"/>
              <a:t>://</a:t>
            </a:r>
            <a:r>
              <a:rPr lang="en-US" altLang="ja-JP" dirty="0" smtClean="0"/>
              <a:t>right-on.co.jp/biz/overview.php</a:t>
            </a:r>
          </a:p>
          <a:p>
            <a:pPr marL="0" indent="0">
              <a:buNone/>
            </a:pPr>
            <a:r>
              <a:rPr lang="ja-JP" altLang="en-US" dirty="0"/>
              <a:t>スマホアプリ成功事例集　</a:t>
            </a:r>
            <a:r>
              <a:rPr lang="en-US" altLang="ja-JP" dirty="0"/>
              <a:t>http://www.spapp-dev.info/conditions_of_success/success_example.html</a:t>
            </a:r>
            <a:endParaRPr lang="ja-JP" altLang="en-US" dirty="0"/>
          </a:p>
          <a:p>
            <a:pPr marL="0" indent="0">
              <a:buNone/>
            </a:pPr>
            <a:endParaRPr lang="en-US" altLang="ja-JP" dirty="0" smtClean="0"/>
          </a:p>
          <a:p>
            <a:pPr marL="0" indent="0">
              <a:buNone/>
            </a:pPr>
            <a:endParaRPr lang="en-US" altLang="ja-JP" dirty="0" smtClean="0"/>
          </a:p>
          <a:p>
            <a:pPr marL="0" indent="0">
              <a:buNone/>
            </a:pPr>
            <a:endParaRPr lang="en-US" altLang="ja-JP" u="sng" dirty="0" smtClean="0">
              <a:solidFill>
                <a:schemeClr val="accent5"/>
              </a:solidFill>
            </a:endParaRPr>
          </a:p>
          <a:p>
            <a:pPr marL="0" indent="0">
              <a:buNone/>
            </a:pPr>
            <a:endParaRPr lang="en-US" altLang="ja-JP" dirty="0"/>
          </a:p>
          <a:p>
            <a:pPr marL="0" indent="0">
              <a:buNone/>
            </a:pPr>
            <a:r>
              <a:rPr lang="ja-JP" altLang="en-US" dirty="0" smtClean="0"/>
              <a:t>　</a:t>
            </a: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21</a:t>
            </a:fld>
            <a:endParaRPr kumimoji="1" lang="ja-JP" altLang="en-US" dirty="0"/>
          </a:p>
        </p:txBody>
      </p:sp>
    </p:spTree>
    <p:extLst>
      <p:ext uri="{BB962C8B-B14F-4D97-AF65-F5344CB8AC3E}">
        <p14:creationId xmlns:p14="http://schemas.microsoft.com/office/powerpoint/2010/main" val="488052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8809" y="2464381"/>
            <a:ext cx="10515600" cy="1325563"/>
          </a:xfrm>
        </p:spPr>
        <p:txBody>
          <a:bodyPr/>
          <a:lstStyle/>
          <a:p>
            <a:pPr algn="ctr"/>
            <a:r>
              <a:rPr kumimoji="1" lang="ja-JP" altLang="en-US" dirty="0" smtClean="0"/>
              <a:t>ご清聴ありがとうございました！！</a:t>
            </a:r>
            <a:endParaRPr kumimoji="1" lang="ja-JP" altLang="en-US" dirty="0"/>
          </a:p>
        </p:txBody>
      </p:sp>
      <p:sp>
        <p:nvSpPr>
          <p:cNvPr id="3" name="スライド番号プレースホルダー 2"/>
          <p:cNvSpPr>
            <a:spLocks noGrp="1"/>
          </p:cNvSpPr>
          <p:nvPr>
            <p:ph type="sldNum" sz="quarter" idx="12"/>
          </p:nvPr>
        </p:nvSpPr>
        <p:spPr/>
        <p:txBody>
          <a:bodyPr/>
          <a:lstStyle/>
          <a:p>
            <a:fld id="{269BB27D-969F-4748-9981-936C35B41265}" type="slidenum">
              <a:rPr kumimoji="1" lang="ja-JP" altLang="en-US" smtClean="0"/>
              <a:t>22</a:t>
            </a:fld>
            <a:endParaRPr kumimoji="1" lang="ja-JP" altLang="en-US" dirty="0"/>
          </a:p>
        </p:txBody>
      </p:sp>
    </p:spTree>
    <p:extLst>
      <p:ext uri="{BB962C8B-B14F-4D97-AF65-F5344CB8AC3E}">
        <p14:creationId xmlns:p14="http://schemas.microsoft.com/office/powerpoint/2010/main" val="2954365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188144"/>
            <a:ext cx="10515600" cy="1325563"/>
          </a:xfrm>
        </p:spPr>
        <p:txBody>
          <a:bodyPr/>
          <a:lstStyle/>
          <a:p>
            <a:r>
              <a:rPr lang="ja-JP" altLang="en-US" sz="3600" dirty="0" smtClean="0"/>
              <a:t>コーポレートアプリを出している主な企業</a:t>
            </a:r>
            <a:endParaRPr kumimoji="1" lang="ja-JP" altLang="en-US" sz="3600" dirty="0"/>
          </a:p>
        </p:txBody>
      </p:sp>
      <p:sp>
        <p:nvSpPr>
          <p:cNvPr id="3" name="コンテンツ プレースホルダー 2"/>
          <p:cNvSpPr>
            <a:spLocks noGrp="1"/>
          </p:cNvSpPr>
          <p:nvPr>
            <p:ph idx="1"/>
          </p:nvPr>
        </p:nvSpPr>
        <p:spPr/>
        <p:txBody>
          <a:bodyPr>
            <a:normAutofit/>
          </a:bodyPr>
          <a:lstStyle/>
          <a:p>
            <a:pPr marL="0" indent="0">
              <a:buNone/>
            </a:pPr>
            <a:endParaRPr kumimoji="1" lang="en-US" altLang="ja-JP" sz="2800" dirty="0" smtClean="0"/>
          </a:p>
          <a:p>
            <a:pPr marL="0" indent="0">
              <a:buNone/>
            </a:pPr>
            <a:endParaRPr lang="en-US" altLang="ja-JP" sz="2800" dirty="0" smtClean="0"/>
          </a:p>
          <a:p>
            <a:pPr marL="0" indent="0">
              <a:buNone/>
            </a:pPr>
            <a:r>
              <a:rPr kumimoji="1" lang="ja-JP" altLang="en-US" sz="2800" dirty="0" smtClean="0"/>
              <a:t>マクドナルド、スターバックス、牛角、スシロー、温野菜、キネパス、ラウンドワン等</a:t>
            </a:r>
            <a:endParaRPr kumimoji="1" lang="ja-JP" altLang="en-US" sz="28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3</a:t>
            </a:fld>
            <a:endParaRPr kumimoji="1" lang="ja-JP" altLang="en-US"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3185" y="4227879"/>
            <a:ext cx="1510512" cy="1507800"/>
          </a:xfrm>
          <a:prstGeom prst="rect">
            <a:avLst/>
          </a:prstGeom>
        </p:spPr>
      </p:pic>
    </p:spTree>
    <p:extLst>
      <p:ext uri="{BB962C8B-B14F-4D97-AF65-F5344CB8AC3E}">
        <p14:creationId xmlns:p14="http://schemas.microsoft.com/office/powerpoint/2010/main" val="2012553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現状</a:t>
            </a:r>
            <a:r>
              <a:rPr lang="ja-JP" altLang="en-US" sz="3600" dirty="0"/>
              <a:t>分析</a:t>
            </a:r>
            <a:r>
              <a:rPr kumimoji="1" lang="ja-JP" altLang="en-US" sz="3600" dirty="0" smtClean="0"/>
              <a:t>①</a:t>
            </a:r>
            <a:r>
              <a:rPr kumimoji="1" lang="en-US" altLang="ja-JP" sz="3600" dirty="0" smtClean="0"/>
              <a:t>-2</a:t>
            </a:r>
            <a:r>
              <a:rPr kumimoji="1" lang="ja-JP" altLang="en-US" sz="3600" dirty="0" smtClean="0"/>
              <a:t>　コーポレートアプリを含めたアプリをダウンロードする消費者が増えている</a:t>
            </a:r>
            <a:endParaRPr kumimoji="1" lang="ja-JP" altLang="en-US" sz="3600" dirty="0"/>
          </a:p>
        </p:txBody>
      </p:sp>
      <p:pic>
        <p:nvPicPr>
          <p:cNvPr id="11" name="コンテンツ プレースホルダー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01659" y="2356834"/>
            <a:ext cx="4790272" cy="3082735"/>
          </a:xfrm>
        </p:spPr>
      </p:pic>
      <p:sp>
        <p:nvSpPr>
          <p:cNvPr id="12" name="コンテンツ プレースホルダー 11"/>
          <p:cNvSpPr>
            <a:spLocks noGrp="1"/>
          </p:cNvSpPr>
          <p:nvPr>
            <p:ph sz="half" idx="2"/>
          </p:nvPr>
        </p:nvSpPr>
        <p:spPr/>
        <p:txBody>
          <a:bodyPr/>
          <a:lstStyle/>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r>
              <a:rPr kumimoji="1" lang="ja-JP" altLang="en-US" dirty="0" smtClean="0"/>
              <a:t>２０１２年に比べ、</a:t>
            </a:r>
            <a:r>
              <a:rPr kumimoji="1" lang="en-US" altLang="ja-JP" dirty="0" smtClean="0"/>
              <a:t>2017</a:t>
            </a:r>
            <a:r>
              <a:rPr lang="ja-JP" altLang="en-US" dirty="0"/>
              <a:t>年</a:t>
            </a:r>
            <a:r>
              <a:rPr lang="ja-JP" altLang="en-US" dirty="0" smtClean="0"/>
              <a:t>は約４倍ダウンロード数が増えている</a:t>
            </a:r>
            <a:endParaRPr kumimoji="1" lang="ja-JP" altLang="en-US" dirty="0"/>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4</a:t>
            </a:fld>
            <a:endParaRPr kumimoji="1" lang="ja-JP" altLang="en-US" dirty="0"/>
          </a:p>
        </p:txBody>
      </p:sp>
      <p:sp>
        <p:nvSpPr>
          <p:cNvPr id="8" name="テキスト ボックス 7"/>
          <p:cNvSpPr txBox="1"/>
          <p:nvPr/>
        </p:nvSpPr>
        <p:spPr>
          <a:xfrm>
            <a:off x="501659" y="5933171"/>
            <a:ext cx="4533363" cy="646331"/>
          </a:xfrm>
          <a:prstGeom prst="rect">
            <a:avLst/>
          </a:prstGeom>
          <a:noFill/>
        </p:spPr>
        <p:txBody>
          <a:bodyPr wrap="square" rtlCol="0">
            <a:spAutoFit/>
          </a:bodyPr>
          <a:lstStyle/>
          <a:p>
            <a:r>
              <a:rPr lang="ja-JP" altLang="en-US" sz="1200" dirty="0" smtClean="0"/>
              <a:t>総務省</a:t>
            </a:r>
            <a:r>
              <a:rPr lang="en-US" altLang="ja-JP" sz="1200" dirty="0" smtClean="0"/>
              <a:t>H27</a:t>
            </a:r>
            <a:r>
              <a:rPr lang="ja-JP" altLang="en-US" sz="1200" dirty="0" smtClean="0"/>
              <a:t>年度情報通信白書</a:t>
            </a:r>
            <a:r>
              <a:rPr lang="en-US" altLang="ja-JP" sz="1200" dirty="0" smtClean="0"/>
              <a:t>http</a:t>
            </a:r>
            <a:r>
              <a:rPr lang="en-US" altLang="ja-JP" sz="1200" dirty="0"/>
              <a:t>://www.soumu.go.jp/johotsusintokei/whitepaper/ja/h27/html/nc252310.html</a:t>
            </a:r>
            <a:endParaRPr kumimoji="1" lang="ja-JP" altLang="en-US" sz="1200" dirty="0"/>
          </a:p>
        </p:txBody>
      </p:sp>
    </p:spTree>
    <p:extLst>
      <p:ext uri="{BB962C8B-B14F-4D97-AF65-F5344CB8AC3E}">
        <p14:creationId xmlns:p14="http://schemas.microsoft.com/office/powerpoint/2010/main" val="167307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現状</a:t>
            </a:r>
            <a:r>
              <a:rPr lang="ja-JP" altLang="en-US" sz="3600" dirty="0"/>
              <a:t>分析</a:t>
            </a:r>
            <a:r>
              <a:rPr kumimoji="1" lang="ja-JP" altLang="en-US" sz="3600" dirty="0" smtClean="0"/>
              <a:t>①</a:t>
            </a:r>
            <a:r>
              <a:rPr kumimoji="1" lang="en-US" altLang="ja-JP" sz="3600" dirty="0" smtClean="0"/>
              <a:t>-3</a:t>
            </a:r>
            <a:r>
              <a:rPr kumimoji="1" lang="ja-JP" altLang="en-US" sz="3600" dirty="0" smtClean="0"/>
              <a:t>　アプリの平均インストール数</a:t>
            </a:r>
            <a:endParaRPr kumimoji="1" lang="ja-JP" altLang="en-US" sz="3600" dirty="0"/>
          </a:p>
        </p:txBody>
      </p:sp>
      <p:pic>
        <p:nvPicPr>
          <p:cNvPr id="6" name="コンテンツ プレースホルダー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050633"/>
            <a:ext cx="5181600" cy="3901321"/>
          </a:xfrm>
        </p:spPr>
      </p:pic>
      <p:sp>
        <p:nvSpPr>
          <p:cNvPr id="4" name="コンテンツ プレースホルダー 3"/>
          <p:cNvSpPr>
            <a:spLocks noGrp="1"/>
          </p:cNvSpPr>
          <p:nvPr>
            <p:ph sz="half" idx="2"/>
          </p:nvPr>
        </p:nvSpPr>
        <p:spPr/>
        <p:txBody>
          <a:bodyPr/>
          <a:lstStyle/>
          <a:p>
            <a:pPr marL="0" indent="0">
              <a:buNone/>
            </a:pPr>
            <a:r>
              <a:rPr kumimoji="1" lang="ja-JP" altLang="en-US" dirty="0" smtClean="0"/>
              <a:t>一人当たりのアプリのダウンロード数の平均は</a:t>
            </a:r>
            <a:r>
              <a:rPr kumimoji="1" lang="ja-JP" altLang="en-US" dirty="0" smtClean="0">
                <a:solidFill>
                  <a:srgbClr val="FF0000"/>
                </a:solidFill>
              </a:rPr>
              <a:t>２２個</a:t>
            </a:r>
            <a:endParaRPr kumimoji="1" lang="en-US" altLang="ja-JP" dirty="0" smtClean="0">
              <a:solidFill>
                <a:srgbClr val="FF0000"/>
              </a:solidFill>
            </a:endParaRPr>
          </a:p>
          <a:p>
            <a:pPr marL="0" indent="0">
              <a:buNone/>
            </a:pPr>
            <a:endParaRPr lang="en-US" altLang="ja-JP" dirty="0">
              <a:solidFill>
                <a:srgbClr val="FF0000"/>
              </a:solidFill>
            </a:endParaRPr>
          </a:p>
          <a:p>
            <a:pPr marL="0" indent="0">
              <a:buNone/>
            </a:pPr>
            <a:r>
              <a:rPr kumimoji="1" lang="ja-JP" altLang="en-US" dirty="0" smtClean="0"/>
              <a:t>スマートフォンを所有している人の</a:t>
            </a:r>
            <a:r>
              <a:rPr kumimoji="1" lang="ja-JP" altLang="en-US" dirty="0" smtClean="0">
                <a:solidFill>
                  <a:srgbClr val="FF0000"/>
                </a:solidFill>
              </a:rPr>
              <a:t>約５割</a:t>
            </a:r>
            <a:r>
              <a:rPr kumimoji="1" lang="ja-JP" altLang="en-US" dirty="0" smtClean="0"/>
              <a:t>はクーポンやポイントのアプリをダウンロードしている</a:t>
            </a:r>
            <a:endParaRPr kumimoji="1" lang="en-US" altLang="ja-JP" dirty="0" smtClean="0"/>
          </a:p>
        </p:txBody>
      </p:sp>
      <p:sp>
        <p:nvSpPr>
          <p:cNvPr id="5" name="スライド番号プレースホルダー 4"/>
          <p:cNvSpPr>
            <a:spLocks noGrp="1"/>
          </p:cNvSpPr>
          <p:nvPr>
            <p:ph type="sldNum" sz="quarter" idx="12"/>
          </p:nvPr>
        </p:nvSpPr>
        <p:spPr/>
        <p:txBody>
          <a:bodyPr/>
          <a:lstStyle/>
          <a:p>
            <a:fld id="{269BB27D-969F-4748-9981-936C35B41265}" type="slidenum">
              <a:rPr kumimoji="1" lang="ja-JP" altLang="en-US" smtClean="0"/>
              <a:t>5</a:t>
            </a:fld>
            <a:endParaRPr kumimoji="1" lang="ja-JP" altLang="en-US" dirty="0"/>
          </a:p>
        </p:txBody>
      </p:sp>
      <p:sp>
        <p:nvSpPr>
          <p:cNvPr id="7" name="テキスト ボックス 6"/>
          <p:cNvSpPr txBox="1"/>
          <p:nvPr/>
        </p:nvSpPr>
        <p:spPr>
          <a:xfrm>
            <a:off x="1177163" y="6027142"/>
            <a:ext cx="4395787" cy="276999"/>
          </a:xfrm>
          <a:prstGeom prst="rect">
            <a:avLst/>
          </a:prstGeom>
          <a:noFill/>
        </p:spPr>
        <p:txBody>
          <a:bodyPr wrap="square" rtlCol="0">
            <a:spAutoFit/>
          </a:bodyPr>
          <a:lstStyle/>
          <a:p>
            <a:r>
              <a:rPr lang="en-US" altLang="ja-JP" sz="1200" dirty="0"/>
              <a:t>@DIME https://dime.jp/genre/224435</a:t>
            </a:r>
            <a:endParaRPr kumimoji="1" lang="ja-JP" altLang="en-US" sz="1200" dirty="0"/>
          </a:p>
        </p:txBody>
      </p:sp>
    </p:spTree>
    <p:extLst>
      <p:ext uri="{BB962C8B-B14F-4D97-AF65-F5344CB8AC3E}">
        <p14:creationId xmlns:p14="http://schemas.microsoft.com/office/powerpoint/2010/main" val="4256009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ポイントカードからコーポレートアプリに移行した主な企業</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endParaRPr lang="en-US" altLang="ja-JP" sz="3200" dirty="0" smtClean="0"/>
          </a:p>
          <a:p>
            <a:pPr marL="0" indent="0">
              <a:buNone/>
            </a:pPr>
            <a:r>
              <a:rPr lang="ja-JP" altLang="en-US" sz="3200" dirty="0" smtClean="0"/>
              <a:t>マクドナルド</a:t>
            </a:r>
            <a:endParaRPr lang="en-US" altLang="ja-JP" sz="3200" dirty="0" smtClean="0"/>
          </a:p>
          <a:p>
            <a:pPr marL="0" indent="0">
              <a:buNone/>
            </a:pPr>
            <a:r>
              <a:rPr lang="en-US" altLang="ja-JP" sz="3200" dirty="0" smtClean="0"/>
              <a:t>PLAZA</a:t>
            </a:r>
            <a:endParaRPr lang="en-US" altLang="ja-JP" sz="3200" dirty="0"/>
          </a:p>
          <a:p>
            <a:pPr marL="0" indent="0">
              <a:buNone/>
            </a:pPr>
            <a:r>
              <a:rPr lang="ja-JP" altLang="en-US" sz="3200" dirty="0" smtClean="0"/>
              <a:t>ヤマダ電気</a:t>
            </a:r>
            <a:endParaRPr lang="en-US" altLang="ja-JP" sz="3200" dirty="0" smtClean="0"/>
          </a:p>
          <a:p>
            <a:pPr marL="0" indent="0">
              <a:buNone/>
            </a:pPr>
            <a:r>
              <a:rPr lang="ja-JP" altLang="en-US" sz="3200" dirty="0" smtClean="0"/>
              <a:t>無印</a:t>
            </a:r>
            <a:endParaRPr kumimoji="1" lang="ja-JP" altLang="en-US" sz="3200" dirty="0"/>
          </a:p>
        </p:txBody>
      </p:sp>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6</a:t>
            </a:fld>
            <a:endParaRPr kumimoji="1" lang="ja-JP" altLang="en-US" dirty="0"/>
          </a:p>
        </p:txBody>
      </p:sp>
    </p:spTree>
    <p:extLst>
      <p:ext uri="{BB962C8B-B14F-4D97-AF65-F5344CB8AC3E}">
        <p14:creationId xmlns:p14="http://schemas.microsoft.com/office/powerpoint/2010/main" val="2073907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0637" y="159567"/>
            <a:ext cx="10515600" cy="1325563"/>
          </a:xfrm>
        </p:spPr>
        <p:txBody>
          <a:bodyPr/>
          <a:lstStyle/>
          <a:p>
            <a:r>
              <a:rPr lang="ja-JP" altLang="en-US" dirty="0" smtClean="0"/>
              <a:t>現状分析③</a:t>
            </a:r>
            <a:r>
              <a:rPr kumimoji="1" lang="ja-JP" altLang="en-US" dirty="0" smtClean="0"/>
              <a:t>　事例　</a:t>
            </a:r>
            <a:r>
              <a:rPr lang="en-US" altLang="ja-JP" dirty="0" smtClean="0">
                <a:latin typeface="+mj-ea"/>
              </a:rPr>
              <a:t>Right-on</a:t>
            </a:r>
            <a:endParaRPr kumimoji="1" lang="ja-JP" altLang="en-US" dirty="0">
              <a:latin typeface="+mj-ea"/>
            </a:endParaRPr>
          </a:p>
        </p:txBody>
      </p:sp>
      <p:sp>
        <p:nvSpPr>
          <p:cNvPr id="3" name="コンテンツ プレースホルダー 2"/>
          <p:cNvSpPr>
            <a:spLocks noGrp="1"/>
          </p:cNvSpPr>
          <p:nvPr>
            <p:ph sz="half" idx="1"/>
          </p:nvPr>
        </p:nvSpPr>
        <p:spPr>
          <a:xfrm>
            <a:off x="838200" y="1825625"/>
            <a:ext cx="5214870" cy="4827938"/>
          </a:xfrm>
        </p:spPr>
        <p:txBody>
          <a:bodyPr>
            <a:normAutofit/>
          </a:bodyPr>
          <a:lstStyle/>
          <a:p>
            <a:pPr marL="0" indent="0">
              <a:buNone/>
            </a:pPr>
            <a:r>
              <a:rPr kumimoji="1" lang="ja-JP" altLang="en-US" sz="2400" dirty="0" smtClean="0"/>
              <a:t>・アプリを導入後オートログイン機能により効率が上がりスムーズになった</a:t>
            </a:r>
            <a:endParaRPr lang="en-US" altLang="ja-JP" sz="2400" dirty="0"/>
          </a:p>
          <a:p>
            <a:pPr marL="0" indent="0">
              <a:buNone/>
            </a:pPr>
            <a:r>
              <a:rPr lang="ja-JP" altLang="en-US" sz="2400" dirty="0" smtClean="0"/>
              <a:t>・リリースから</a:t>
            </a:r>
            <a:r>
              <a:rPr lang="en-US" altLang="ja-JP" sz="2400" dirty="0" smtClean="0"/>
              <a:t>3</a:t>
            </a:r>
            <a:r>
              <a:rPr lang="ja-JP" altLang="en-US" sz="2400" dirty="0" smtClean="0"/>
              <a:t>ヶ月で</a:t>
            </a:r>
            <a:r>
              <a:rPr lang="en-US" altLang="ja-JP" sz="2400" dirty="0" smtClean="0"/>
              <a:t>40</a:t>
            </a:r>
            <a:r>
              <a:rPr lang="ja-JP" altLang="en-US" sz="2400" dirty="0" smtClean="0"/>
              <a:t>万ダウンロード</a:t>
            </a:r>
            <a:endParaRPr lang="en-US" altLang="ja-JP" sz="2400" dirty="0" smtClean="0"/>
          </a:p>
          <a:p>
            <a:pPr marL="0" indent="0">
              <a:buNone/>
            </a:pPr>
            <a:r>
              <a:rPr lang="ja-JP" altLang="en-US" sz="2400" dirty="0" smtClean="0"/>
              <a:t>・新規会員の獲得スピードが約</a:t>
            </a:r>
            <a:r>
              <a:rPr lang="en-US" altLang="ja-JP" sz="2400" dirty="0" smtClean="0"/>
              <a:t>1.5</a:t>
            </a:r>
            <a:r>
              <a:rPr lang="ja-JP" altLang="en-US" sz="2400" dirty="0" smtClean="0"/>
              <a:t>倍</a:t>
            </a:r>
            <a:endParaRPr lang="en-US" altLang="ja-JP" sz="2400" dirty="0" smtClean="0"/>
          </a:p>
          <a:p>
            <a:pPr marL="0" indent="0">
              <a:buNone/>
            </a:pPr>
            <a:r>
              <a:rPr kumimoji="1" lang="ja-JP" altLang="en-US" sz="2400" dirty="0" smtClean="0"/>
              <a:t>・プッシュ</a:t>
            </a:r>
            <a:r>
              <a:rPr kumimoji="1" lang="ja-JP" altLang="en-US" sz="2400" dirty="0"/>
              <a:t>通知</a:t>
            </a:r>
            <a:r>
              <a:rPr kumimoji="1" lang="ja-JP" altLang="en-US" sz="2400" dirty="0" smtClean="0"/>
              <a:t>により開封率が</a:t>
            </a:r>
            <a:r>
              <a:rPr kumimoji="1" lang="en-US" altLang="ja-JP" sz="2400" dirty="0" smtClean="0"/>
              <a:t>50</a:t>
            </a:r>
            <a:r>
              <a:rPr kumimoji="1" lang="ja-JP" altLang="en-US" sz="2400" dirty="0" smtClean="0"/>
              <a:t>％以上</a:t>
            </a:r>
            <a:endParaRPr kumimoji="1" lang="en-US" altLang="ja-JP" sz="2400" dirty="0" smtClean="0"/>
          </a:p>
          <a:p>
            <a:pPr marL="0" indent="0">
              <a:buNone/>
            </a:pPr>
            <a:r>
              <a:rPr kumimoji="1" lang="ja-JP" altLang="en-US" sz="2400" dirty="0" smtClean="0"/>
              <a:t>・アプリは店舗に行けないユーザーもフォローしており、</a:t>
            </a:r>
            <a:r>
              <a:rPr kumimoji="1" lang="en-US" altLang="ja-JP" sz="2400" dirty="0" smtClean="0"/>
              <a:t>Right-on</a:t>
            </a:r>
            <a:r>
              <a:rPr kumimoji="1" lang="ja-JP" altLang="en-US" sz="2400" dirty="0" smtClean="0"/>
              <a:t>をより身近に感じやすくなる</a:t>
            </a:r>
            <a:endParaRPr kumimoji="1" lang="ja-JP" altLang="en-US" sz="2400" dirty="0"/>
          </a:p>
        </p:txBody>
      </p:sp>
      <p:pic>
        <p:nvPicPr>
          <p:cNvPr id="6" name="コンテンツ プレースホルダー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12554" y="1825625"/>
            <a:ext cx="2642815" cy="3964223"/>
          </a:xfrm>
        </p:spPr>
      </p:pic>
      <p:sp>
        <p:nvSpPr>
          <p:cNvPr id="4" name="スライド番号プレースホルダー 3"/>
          <p:cNvSpPr>
            <a:spLocks noGrp="1"/>
          </p:cNvSpPr>
          <p:nvPr>
            <p:ph type="sldNum" sz="quarter" idx="12"/>
          </p:nvPr>
        </p:nvSpPr>
        <p:spPr/>
        <p:txBody>
          <a:bodyPr/>
          <a:lstStyle/>
          <a:p>
            <a:fld id="{269BB27D-969F-4748-9981-936C35B41265}" type="slidenum">
              <a:rPr kumimoji="1" lang="ja-JP" altLang="en-US" smtClean="0"/>
              <a:t>7</a:t>
            </a:fld>
            <a:endParaRPr kumimoji="1" lang="ja-JP" altLang="en-US" dirty="0"/>
          </a:p>
        </p:txBody>
      </p:sp>
      <p:sp>
        <p:nvSpPr>
          <p:cNvPr id="8" name="正方形/長方形 7"/>
          <p:cNvSpPr/>
          <p:nvPr/>
        </p:nvSpPr>
        <p:spPr>
          <a:xfrm>
            <a:off x="7312554" y="6130343"/>
            <a:ext cx="4392769" cy="523220"/>
          </a:xfrm>
          <a:prstGeom prst="rect">
            <a:avLst/>
          </a:prstGeom>
        </p:spPr>
        <p:txBody>
          <a:bodyPr wrap="square">
            <a:spAutoFit/>
          </a:bodyPr>
          <a:lstStyle/>
          <a:p>
            <a:r>
              <a:rPr lang="ja-JP" altLang="en-US" sz="1400" dirty="0" smtClean="0"/>
              <a:t>マーケジン</a:t>
            </a:r>
            <a:r>
              <a:rPr lang="ja-JP" altLang="en-US" sz="1400" dirty="0"/>
              <a:t>　ライトオン　</a:t>
            </a:r>
            <a:r>
              <a:rPr lang="en-US" altLang="ja-JP" sz="1400" dirty="0"/>
              <a:t>http://markezine.jp/article/detail/24672?p=2</a:t>
            </a:r>
          </a:p>
        </p:txBody>
      </p:sp>
    </p:spTree>
    <p:extLst>
      <p:ext uri="{BB962C8B-B14F-4D97-AF65-F5344CB8AC3E}">
        <p14:creationId xmlns:p14="http://schemas.microsoft.com/office/powerpoint/2010/main" val="1564366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339067"/>
            <a:ext cx="10515600" cy="1325563"/>
          </a:xfrm>
        </p:spPr>
        <p:txBody>
          <a:bodyPr>
            <a:normAutofit fontScale="90000"/>
          </a:bodyPr>
          <a:lstStyle/>
          <a:p>
            <a:r>
              <a:rPr kumimoji="1" lang="ja-JP" altLang="en-US" dirty="0" smtClean="0"/>
              <a:t>しかしアプリを発行している</a:t>
            </a:r>
            <a:r>
              <a:rPr kumimoji="1" lang="en-US" altLang="ja-JP" dirty="0" smtClean="0"/>
              <a:t>99</a:t>
            </a:r>
            <a:r>
              <a:rPr kumimoji="1" lang="ja-JP" altLang="en-US" dirty="0" smtClean="0"/>
              <a:t>％以上の企業がコーポレートアプリを上手く活用できていない</a:t>
            </a:r>
            <a:endParaRPr kumimoji="1" lang="ja-JP" altLang="en-US" dirty="0"/>
          </a:p>
        </p:txBody>
      </p:sp>
      <p:sp>
        <p:nvSpPr>
          <p:cNvPr id="3" name="スライド番号プレースホルダー 2"/>
          <p:cNvSpPr>
            <a:spLocks noGrp="1"/>
          </p:cNvSpPr>
          <p:nvPr>
            <p:ph type="sldNum" sz="quarter" idx="12"/>
          </p:nvPr>
        </p:nvSpPr>
        <p:spPr/>
        <p:txBody>
          <a:bodyPr/>
          <a:lstStyle/>
          <a:p>
            <a:fld id="{269BB27D-969F-4748-9981-936C35B41265}" type="slidenum">
              <a:rPr kumimoji="1" lang="ja-JP" altLang="en-US" smtClean="0"/>
              <a:t>8</a:t>
            </a:fld>
            <a:endParaRPr kumimoji="1" lang="ja-JP" altLang="en-US" dirty="0"/>
          </a:p>
        </p:txBody>
      </p:sp>
      <p:sp>
        <p:nvSpPr>
          <p:cNvPr id="4" name="テキスト ボックス 3"/>
          <p:cNvSpPr txBox="1"/>
          <p:nvPr/>
        </p:nvSpPr>
        <p:spPr>
          <a:xfrm>
            <a:off x="7518400" y="5156021"/>
            <a:ext cx="3835400" cy="738664"/>
          </a:xfrm>
          <a:prstGeom prst="rect">
            <a:avLst/>
          </a:prstGeom>
          <a:noFill/>
        </p:spPr>
        <p:txBody>
          <a:bodyPr wrap="square" rtlCol="0">
            <a:spAutoFit/>
          </a:bodyPr>
          <a:lstStyle/>
          <a:p>
            <a:r>
              <a:rPr lang="ja-JP" altLang="en-US" sz="1400" dirty="0" smtClean="0"/>
              <a:t>アプリで儲かるのは</a:t>
            </a:r>
            <a:r>
              <a:rPr lang="en-US" altLang="ja-JP" sz="1400" dirty="0" smtClean="0"/>
              <a:t>1</a:t>
            </a:r>
            <a:r>
              <a:rPr lang="ja-JP" altLang="en-US" sz="1400" dirty="0" smtClean="0"/>
              <a:t>％以下</a:t>
            </a:r>
            <a:r>
              <a:rPr lang="en-US" altLang="ja-JP" sz="1400" dirty="0" smtClean="0"/>
              <a:t>https</a:t>
            </a:r>
            <a:r>
              <a:rPr lang="en-US" altLang="ja-JP" sz="1400" dirty="0"/>
              <a:t>://growthhackjournal.com/over-99-percent-of-apps-will-not-make-any-money/</a:t>
            </a:r>
            <a:endParaRPr kumimoji="1" lang="ja-JP" altLang="en-US" sz="1400" dirty="0"/>
          </a:p>
        </p:txBody>
      </p:sp>
    </p:spTree>
    <p:extLst>
      <p:ext uri="{BB962C8B-B14F-4D97-AF65-F5344CB8AC3E}">
        <p14:creationId xmlns:p14="http://schemas.microsoft.com/office/powerpoint/2010/main" val="1746716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838200" y="1825625"/>
            <a:ext cx="6388510" cy="4351338"/>
          </a:xfrm>
        </p:spPr>
        <p:txBody>
          <a:bodyPr>
            <a:normAutofit/>
          </a:bodyPr>
          <a:lstStyle/>
          <a:p>
            <a:pPr marL="0" indent="0">
              <a:buNone/>
            </a:pPr>
            <a:endParaRPr kumimoji="1" lang="en-US" altLang="ja-JP" sz="3600" dirty="0" smtClean="0">
              <a:latin typeface="+mn-ea"/>
            </a:endParaRPr>
          </a:p>
          <a:p>
            <a:pPr marL="0" indent="0">
              <a:buNone/>
            </a:pPr>
            <a:r>
              <a:rPr kumimoji="1" lang="ja-JP" altLang="en-US" sz="3600" dirty="0" smtClean="0">
                <a:latin typeface="+mn-ea"/>
              </a:rPr>
              <a:t>コーポレートアプリは消費者の行動や企業のマーケティング戦略にどのよう</a:t>
            </a:r>
            <a:r>
              <a:rPr kumimoji="1" lang="ja-JP" altLang="en-US" sz="3600" dirty="0" smtClean="0"/>
              <a:t>な影響を与えるか</a:t>
            </a:r>
            <a:endParaRPr kumimoji="1" lang="en-US" altLang="ja-JP" sz="3600" dirty="0" smtClean="0"/>
          </a:p>
          <a:p>
            <a:pPr marL="0" indent="0">
              <a:buNone/>
            </a:pPr>
            <a:endParaRPr lang="en-US" altLang="ja-JP" sz="3600" dirty="0"/>
          </a:p>
          <a:p>
            <a:pPr marL="0" indent="0">
              <a:buNone/>
            </a:pPr>
            <a:endParaRPr kumimoji="1" lang="ja-JP" altLang="en-US" sz="3600" dirty="0"/>
          </a:p>
        </p:txBody>
      </p:sp>
      <p:sp>
        <p:nvSpPr>
          <p:cNvPr id="4" name="スライド番号プレースホルダー 3"/>
          <p:cNvSpPr>
            <a:spLocks noGrp="1"/>
          </p:cNvSpPr>
          <p:nvPr>
            <p:ph type="sldNum" sz="quarter" idx="12"/>
          </p:nvPr>
        </p:nvSpPr>
        <p:spPr/>
        <p:txBody>
          <a:bodyPr/>
          <a:lstStyle/>
          <a:p>
            <a:fld id="{0C75368D-8675-4855-A650-80FBC9520F83}" type="slidenum">
              <a:rPr kumimoji="1" lang="ja-JP" altLang="en-US" smtClean="0"/>
              <a:t>9</a:t>
            </a:fld>
            <a:endParaRPr kumimoji="1" lang="ja-JP" altLang="en-US"/>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6500" y="1825625"/>
            <a:ext cx="3352180" cy="3626157"/>
          </a:xfrm>
          <a:prstGeom prst="rect">
            <a:avLst/>
          </a:prstGeom>
        </p:spPr>
      </p:pic>
    </p:spTree>
    <p:extLst>
      <p:ext uri="{BB962C8B-B14F-4D97-AF65-F5344CB8AC3E}">
        <p14:creationId xmlns:p14="http://schemas.microsoft.com/office/powerpoint/2010/main" val="395206738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2779</TotalTime>
  <Words>709</Words>
  <Application>Microsoft Office PowerPoint</Application>
  <PresentationFormat>ワイド画面</PresentationFormat>
  <Paragraphs>184</Paragraphs>
  <Slides>22</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22</vt:i4>
      </vt:variant>
    </vt:vector>
  </HeadingPairs>
  <TitlesOfParts>
    <vt:vector size="28" baseType="lpstr">
      <vt:lpstr>ＭＳ Ｐゴシック</vt:lpstr>
      <vt:lpstr>宋体</vt:lpstr>
      <vt:lpstr>Arial</vt:lpstr>
      <vt:lpstr>Calibri</vt:lpstr>
      <vt:lpstr>Calibri Light</vt:lpstr>
      <vt:lpstr>Office テーマ</vt:lpstr>
      <vt:lpstr>コーポレートアプリで変わる消費者行動</vt:lpstr>
      <vt:lpstr>コーポレートアプリとは</vt:lpstr>
      <vt:lpstr>コーポレートアプリを出している主な企業</vt:lpstr>
      <vt:lpstr>現状分析①-2　コーポレートアプリを含めたアプリをダウンロードする消費者が増えている</vt:lpstr>
      <vt:lpstr>現状分析①-3　アプリの平均インストール数</vt:lpstr>
      <vt:lpstr>ポイントカードからコーポレートアプリに移行した主な企業</vt:lpstr>
      <vt:lpstr>現状分析③　事例　Right-on</vt:lpstr>
      <vt:lpstr>しかしアプリを発行している99％以上の企業がコーポレートアプリを上手く活用できていない</vt:lpstr>
      <vt:lpstr>問題意識</vt:lpstr>
      <vt:lpstr>コーポレートアプリの特徴</vt:lpstr>
      <vt:lpstr>現状分析③　クーポンの種類の多様化</vt:lpstr>
      <vt:lpstr>クーポンの事例①　スターバックス</vt:lpstr>
      <vt:lpstr>クーポンの事例②　ドミノ・ピザ</vt:lpstr>
      <vt:lpstr>コーポレートアプリにおけるクーポン使用の流れ</vt:lpstr>
      <vt:lpstr>研究目的</vt:lpstr>
      <vt:lpstr>PowerPoint プレゼンテーション</vt:lpstr>
      <vt:lpstr>クーポンに関する先行研究②</vt:lpstr>
      <vt:lpstr>クーポン（紙）に関する先行研究の課題</vt:lpstr>
      <vt:lpstr>仮説の導出①</vt:lpstr>
      <vt:lpstr>仮説</vt:lpstr>
      <vt:lpstr>参考文献・URL</vt:lpstr>
      <vt:lpstr>ご清聴ありがとうございました！！</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コーポレートアプリ</dc:title>
  <dc:creator>Administrator</dc:creator>
  <cp:lastModifiedBy>Administrator</cp:lastModifiedBy>
  <cp:revision>186</cp:revision>
  <dcterms:created xsi:type="dcterms:W3CDTF">2017-08-24T03:43:41Z</dcterms:created>
  <dcterms:modified xsi:type="dcterms:W3CDTF">2017-09-14T12:29:28Z</dcterms:modified>
</cp:coreProperties>
</file>